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4630400" cy="8229600"/>
  <p:notesSz cx="8229600" cy="14630400"/>
  <p:embeddedFontLst>
    <p:embeddedFont>
      <p:font typeface="Lora"/>
      <p:regular r:id="rId13"/>
    </p:embeddedFont>
    <p:embeddedFont>
      <p:font typeface="Lora"/>
      <p:regular r:id="rId14"/>
    </p:embeddedFont>
    <p:embeddedFont>
      <p:font typeface="Lora"/>
      <p:regular r:id="rId15"/>
    </p:embeddedFont>
    <p:embeddedFont>
      <p:font typeface="Lora"/>
      <p:regular r:id="rId1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3" Type="http://schemas.openxmlformats.org/officeDocument/2006/relationships/font" Target="fonts/font1.fntdata"/><Relationship Id="rId14" Type="http://schemas.openxmlformats.org/officeDocument/2006/relationships/font" Target="fonts/font2.fntdata"/><Relationship Id="rId15" Type="http://schemas.openxmlformats.org/officeDocument/2006/relationships/font" Target="fonts/font3.fntdata"/><Relationship Id="rId16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917859"/>
            <a:ext cx="7468553" cy="1231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Aerogen Solo-Verneblereinheit: Anwendung und Pflege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837724" y="3463766"/>
            <a:ext cx="7468553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Willkommen zu dieser Präsentation über die korrekte Handhabung der Aerogen Solo-Verneblereinheit. Wir haben wichtige Informationen zusammengestellt, um häufig auftretende Schwierigkeiten und frühzeitige Aussetzer zu vermeiden.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837724" y="4704517"/>
            <a:ext cx="7468553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 den folgenden Abschnitten werden wir die Standzeiten und Wechselintervalle, die richtige Reinigung der Komponenten sowie Tipps zur Behebung von Aussetzern während der Verneblung behandeln.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837724" y="5960983"/>
            <a:ext cx="335042" cy="335042"/>
          </a:xfrm>
          <a:prstGeom prst="roundRect">
            <a:avLst>
              <a:gd name="adj" fmla="val 27289371"/>
            </a:avLst>
          </a:prstGeom>
          <a:solidFill>
            <a:srgbClr val="19D611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50476" y="6079688"/>
            <a:ext cx="10941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38383C"/>
                </a:solidFill>
                <a:latin typeface="Source Sans Pro Medium" pitchFamily="34" charset="0"/>
                <a:ea typeface="Source Sans Pro Medium" pitchFamily="34" charset="-122"/>
                <a:cs typeface="Source Sans Pro Medium" pitchFamily="34" charset="-120"/>
              </a:rPr>
              <a:t>SB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277422" y="5945267"/>
            <a:ext cx="1659493" cy="366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050" b="1" dirty="0">
                <a:solidFill>
                  <a:srgbClr val="3A363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von Silja Brötz</a:t>
            </a:r>
            <a:endParaRPr lang="en-US" sz="2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824508"/>
            <a:ext cx="7468553" cy="1231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Standzeiten und Wechselintervalle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324124" y="2370415"/>
            <a:ext cx="471249" cy="471249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7004804" y="2442329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Verwendungsdauer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7004804" y="2875955"/>
            <a:ext cx="6787872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Die Aerogen Solo-Verneblereinheit ist für die Verwendung an einem einzelnen Patienten vorgesehen und kann voraussichtlich bis zu 28 Tage verwendet werden.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324124" y="4299942"/>
            <a:ext cx="471249" cy="471249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8" name="Text 5"/>
          <p:cNvSpPr/>
          <p:nvPr/>
        </p:nvSpPr>
        <p:spPr>
          <a:xfrm>
            <a:off x="7004804" y="4371856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Variable Faktoren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7004804" y="4805482"/>
            <a:ext cx="6787872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Konkretere Angaben zu Wechselintervallen können nicht gemacht werden, da ein Wechsel von unterschiedlichen Faktoren abhängig ist.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324124" y="5894427"/>
            <a:ext cx="471249" cy="471249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1" name="Text 8"/>
          <p:cNvSpPr/>
          <p:nvPr/>
        </p:nvSpPr>
        <p:spPr>
          <a:xfrm>
            <a:off x="7004804" y="5966341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Einflussfaktoren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7004804" y="6399967"/>
            <a:ext cx="6787872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Art der Erkrankung, Verwendung spezieller Inhalationslösung, Einsatz weiterer Medizinprodukte (z.B. Beatmungsgeräte) und Umgebungsbedingungen beeinflussen die Wechselintervalle.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33550"/>
            <a:ext cx="8284488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Reinigungshinweise: Grundlegendes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37724" y="2852023"/>
            <a:ext cx="6221968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Die Aerogen Solo-Verneblereinheit und das T-Stück sind als "Single Patient Use"-Produkte konzipiert, die </a:t>
            </a:r>
            <a:pPr algn="l" indent="0" marL="0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NICHT</a:t>
            </a:r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durch Vaporisieren oder Autoklavieren aufbereitet oder gereinigt werden können.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37724" y="4045625"/>
            <a:ext cx="6221968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Die verwendeten Kunststoffe sind nicht für hohe Temperaturen zugelassen und sollten daher weder in kochendes Wasser getaucht noch mit kochendem Wasser übergossen werden!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837724" y="5239226"/>
            <a:ext cx="6221968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 besteht die Gefahr, dass derartige Maßnahmen zu Verformungen oder Spannungsrissen führen können, was die Produktsicherheit und die des Patienten gefährdet.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8328" y="2899172"/>
            <a:ext cx="6221968" cy="33612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7364" y="562808"/>
            <a:ext cx="7509272" cy="12018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37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Reinigungshinweise: Empfohlene Methoden</a:t>
            </a:r>
            <a:endParaRPr lang="en-US" sz="37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64" y="2071092"/>
            <a:ext cx="510778" cy="51077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3531" y="2192417"/>
            <a:ext cx="2522458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Empfohlene Reinigung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1583531" y="2615327"/>
            <a:ext cx="6743105" cy="98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Aerogen empfiehlt in seiner Gebrauchsanweisung das Nachvernebeln von NaCl 0,9%. So können Medikamentenrückstände vor der nächsten Medikamentenverneblung entfernt werden.</a:t>
            </a:r>
            <a:endParaRPr lang="en-US" sz="16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64" y="4106585"/>
            <a:ext cx="510778" cy="51077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83531" y="4227909"/>
            <a:ext cx="2404110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Zu vermeiden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1583531" y="4650819"/>
            <a:ext cx="6743105" cy="98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Bitte kein abgekochtes Wasser, destilliertes Wasser oder NaCl 3%ig nutzen. Bei ersteren genügt die Reinigungsleistung nicht und es besteht die Gefahr der Kristallbildung auf der Membran.</a:t>
            </a:r>
            <a:endParaRPr lang="en-US" sz="16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64" y="6142077"/>
            <a:ext cx="510778" cy="51077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83531" y="6263402"/>
            <a:ext cx="2452926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Vorsichtsmaßnahmen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1583531" y="6686312"/>
            <a:ext cx="6743105" cy="98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Die Membran, ein vibrierendes Palladiumnetz, ist äußerst empfindlich und darf in keinem Fall einem mechanischen Druck ausgesetzt werden. Die Solo-Verneblereinheit niemals komplett in Wasser legen.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88971"/>
            <a:ext cx="8251984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Schutz der empfindlichen Membran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37724" y="2428399"/>
            <a:ext cx="3598069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Wichtige Vorsichtsmaßnahmen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37724" y="2945844"/>
            <a:ext cx="6221968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Die Membran der Aerogen Solo-Verneblereinheit ist ein vibrierendes Palladiumnetz, das äußerst empfindlich ist. Sie darf unter keinen Umständen mechanischem Druck ausgesetzt werden.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37724" y="4186595"/>
            <a:ext cx="471249" cy="471249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6" name="Text 4"/>
          <p:cNvSpPr/>
          <p:nvPr/>
        </p:nvSpPr>
        <p:spPr>
          <a:xfrm>
            <a:off x="1518404" y="4254579"/>
            <a:ext cx="5541288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Den unteren freiliegenden Teil der Membrane nie mit einem Wattestäbchen o.ä. reinigen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837724" y="5343525"/>
            <a:ext cx="471249" cy="471249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8" name="Text 6"/>
          <p:cNvSpPr/>
          <p:nvPr/>
        </p:nvSpPr>
        <p:spPr>
          <a:xfrm>
            <a:off x="1518404" y="5411510"/>
            <a:ext cx="5541288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Keine Reinigung mit dem Finger durchführen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837724" y="6233636"/>
            <a:ext cx="471249" cy="471249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0" name="Text 8"/>
          <p:cNvSpPr/>
          <p:nvPr/>
        </p:nvSpPr>
        <p:spPr>
          <a:xfrm>
            <a:off x="1518404" y="6301621"/>
            <a:ext cx="5541288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Keinen Druck durch eine Kompresse ausüben</a:t>
            </a:r>
            <a:endParaRPr lang="en-US" sz="1600" dirty="0"/>
          </a:p>
        </p:txBody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8328" y="2454593"/>
            <a:ext cx="6221968" cy="33612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5462" y="575667"/>
            <a:ext cx="7473077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Behebung von Aussetzern während der Verneblung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835462" y="2117646"/>
            <a:ext cx="208836" cy="1518285"/>
          </a:xfrm>
          <a:prstGeom prst="roundRect">
            <a:avLst>
              <a:gd name="adj" fmla="val 15003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1253133" y="2326481"/>
            <a:ext cx="2457331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Problem erkennen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1253133" y="2758916"/>
            <a:ext cx="7055406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 kommt manchmal vor, dass die Verneblung kurz unterbrochen wird. Dies kann verschiedene Ursachen haben.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148715" y="3792498"/>
            <a:ext cx="208836" cy="1852374"/>
          </a:xfrm>
          <a:prstGeom prst="roundRect">
            <a:avLst>
              <a:gd name="adj" fmla="val 15003"/>
            </a:avLst>
          </a:prstGeom>
          <a:solidFill>
            <a:srgbClr val="F3E7D4"/>
          </a:solidFill>
          <a:ln/>
        </p:spPr>
      </p:sp>
      <p:sp>
        <p:nvSpPr>
          <p:cNvPr id="8" name="Text 5"/>
          <p:cNvSpPr/>
          <p:nvPr/>
        </p:nvSpPr>
        <p:spPr>
          <a:xfrm>
            <a:off x="1566386" y="4001333"/>
            <a:ext cx="2457331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Schnelle Lösung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566386" y="4433768"/>
            <a:ext cx="6742152" cy="1002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Ein kurzes Schnipsen mit dem Finger an die Solo-Verneblereinheit kann den ins Stocken geratenen Verneblungs-Prozess wieder in Gang bringen, sofern kein bestimmter Alarm vom Gerät ausgeht.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462088" y="5801439"/>
            <a:ext cx="208836" cy="1852374"/>
          </a:xfrm>
          <a:prstGeom prst="roundRect">
            <a:avLst>
              <a:gd name="adj" fmla="val 15003"/>
            </a:avLst>
          </a:prstGeom>
          <a:solidFill>
            <a:srgbClr val="F3E7D4"/>
          </a:solidFill>
          <a:ln/>
        </p:spPr>
      </p:sp>
      <p:sp>
        <p:nvSpPr>
          <p:cNvPr id="11" name="Text 8"/>
          <p:cNvSpPr/>
          <p:nvPr/>
        </p:nvSpPr>
        <p:spPr>
          <a:xfrm>
            <a:off x="1879759" y="6010275"/>
            <a:ext cx="2765584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Kabelverbindung prüfen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1879759" y="6442710"/>
            <a:ext cx="6428780" cy="1002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Prüfen Sie bitte auch immer zusätzlich, ob die Kabelverbindung ordnungsgemäß angeschlossen ist. Bedenken Sie, das Anstecken des Kabels an die Kabelanschlusskontakte immer sanft auszuführen.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2025-06-18T10:02:17Z</dcterms:created>
  <dcterms:modified xsi:type="dcterms:W3CDTF">2025-06-18T10:02:17Z</dcterms:modified>
</cp:coreProperties>
</file>