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strument Sans" panose="020B0604020202020204" charset="0"/>
      <p:regular r:id="rId13"/>
    </p:embeddedFont>
    <p:embeddedFont>
      <p:font typeface="Instrument Sans Semi Bold" panose="020B0604020202020204" charset="0"/>
      <p:regular r:id="rId1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9" d="100"/>
          <a:sy n="69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72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E98F1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88" y="2474952"/>
            <a:ext cx="4919305" cy="327957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809869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Präsentationen mit Gamma.app: Anwendungsformen, Nutzungsbedingungen &amp; Arbeitsweise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569392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Eine effektive Arbeitshilfe für visuelle Kommunikation für  Präsentatoren zu jedem Themenbereich.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81301"/>
            <a:ext cx="81673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Praxisbeispiel: Nutzerstimmen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043708"/>
            <a:ext cx="4196358" cy="3083243"/>
          </a:xfrm>
          <a:prstGeom prst="roundRect">
            <a:avLst>
              <a:gd name="adj" fmla="val 4745"/>
            </a:avLst>
          </a:prstGeom>
          <a:solidFill>
            <a:srgbClr val="5E98F1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Shape 2"/>
          <p:cNvSpPr/>
          <p:nvPr/>
        </p:nvSpPr>
        <p:spPr>
          <a:xfrm>
            <a:off x="763310" y="2043708"/>
            <a:ext cx="121920" cy="3083243"/>
          </a:xfrm>
          <a:prstGeom prst="roundRect">
            <a:avLst>
              <a:gd name="adj" fmla="val 75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Text 3"/>
          <p:cNvSpPr/>
          <p:nvPr/>
        </p:nvSpPr>
        <p:spPr>
          <a:xfrm>
            <a:off x="1482685" y="2437090"/>
            <a:ext cx="325016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"Gamma spart mir 10x Zeit gegenüber PowerPoint. Die KI-Funktionen sind ein echter Game-Changer für meine Pitch-Decks."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1142524" y="2437090"/>
            <a:ext cx="30480" cy="1814513"/>
          </a:xfrm>
          <a:prstGeom prst="rect">
            <a:avLst/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7" name="Text 5"/>
          <p:cNvSpPr/>
          <p:nvPr/>
        </p:nvSpPr>
        <p:spPr>
          <a:xfrm>
            <a:off x="1142524" y="4506754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— John, CEO Stotles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216962" y="2043708"/>
            <a:ext cx="4196358" cy="3083243"/>
          </a:xfrm>
          <a:prstGeom prst="roundRect">
            <a:avLst>
              <a:gd name="adj" fmla="val 4745"/>
            </a:avLst>
          </a:prstGeom>
          <a:solidFill>
            <a:srgbClr val="5E98F1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9" name="Shape 7"/>
          <p:cNvSpPr/>
          <p:nvPr/>
        </p:nvSpPr>
        <p:spPr>
          <a:xfrm>
            <a:off x="5186482" y="2043708"/>
            <a:ext cx="121920" cy="3083243"/>
          </a:xfrm>
          <a:prstGeom prst="roundRect">
            <a:avLst>
              <a:gd name="adj" fmla="val 75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0" name="Text 8"/>
          <p:cNvSpPr/>
          <p:nvPr/>
        </p:nvSpPr>
        <p:spPr>
          <a:xfrm>
            <a:off x="5565696" y="2301002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Sowohl bei der Strukturierung als auch bei schematischen Aufbereitung von Informationen leistet Gamma gut Vorarbeit. 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565696" y="3888700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Michael, CEO GUT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40133" y="2043708"/>
            <a:ext cx="4196358" cy="3083243"/>
          </a:xfrm>
          <a:prstGeom prst="roundRect">
            <a:avLst>
              <a:gd name="adj" fmla="val 4745"/>
            </a:avLst>
          </a:prstGeom>
          <a:solidFill>
            <a:srgbClr val="5E98F1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Shape 11"/>
          <p:cNvSpPr/>
          <p:nvPr/>
        </p:nvSpPr>
        <p:spPr>
          <a:xfrm>
            <a:off x="9609653" y="2043708"/>
            <a:ext cx="121920" cy="3083243"/>
          </a:xfrm>
          <a:prstGeom prst="roundRect">
            <a:avLst>
              <a:gd name="adj" fmla="val 75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4" name="Text 12"/>
          <p:cNvSpPr/>
          <p:nvPr/>
        </p:nvSpPr>
        <p:spPr>
          <a:xfrm>
            <a:off x="9988868" y="2301002"/>
            <a:ext cx="3590330" cy="1771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Ich konnte mit meinen Notizen innerhalb von einer Stunde eine Präsentation erstellen, die kurzfristig benötigt wurde.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988868" y="4208740"/>
            <a:ext cx="35903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Beate, Art Director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353764"/>
            <a:ext cx="13042702" cy="1994535"/>
          </a:xfrm>
          <a:prstGeom prst="roundRect">
            <a:avLst>
              <a:gd name="adj" fmla="val 7335"/>
            </a:avLst>
          </a:prstGeom>
          <a:solidFill>
            <a:srgbClr val="5E98F1"/>
          </a:solidFill>
          <a:ln w="3048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7" name="Shape 15"/>
          <p:cNvSpPr/>
          <p:nvPr/>
        </p:nvSpPr>
        <p:spPr>
          <a:xfrm>
            <a:off x="763310" y="5353764"/>
            <a:ext cx="121920" cy="1994535"/>
          </a:xfrm>
          <a:prstGeom prst="roundRect">
            <a:avLst>
              <a:gd name="adj" fmla="val 75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8" name="Text 16"/>
          <p:cNvSpPr/>
          <p:nvPr/>
        </p:nvSpPr>
        <p:spPr>
          <a:xfrm>
            <a:off x="1482685" y="5747147"/>
            <a:ext cx="1209651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Die Präsentation wird je besser, je genauer die inhaltlichen Vorgaben sind. Es empfiehlt sich, den Inhalt nicht frei generieren zu lassen.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1142524" y="5747147"/>
            <a:ext cx="30480" cy="725805"/>
          </a:xfrm>
          <a:prstGeom prst="rect">
            <a:avLst/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20" name="Text 18"/>
          <p:cNvSpPr/>
          <p:nvPr/>
        </p:nvSpPr>
        <p:spPr>
          <a:xfrm>
            <a:off x="1142524" y="6728103"/>
            <a:ext cx="1243667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— Ann Marie, Produktdirektorin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Was ist Gamma?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Gamma ist eine revolutionäre KI-gestützte Plattform, die es ermöglicht: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712601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Präsentationen, Dokumente und Webseiten ohne Design- oder Programmierkenntnisse zu erstellen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5177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Inhalte schnell und inspirierend zu gestalten und zu teilen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9599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Professionelle Ergebnisse in einem Bruchteil der Zeit zu erzielen</a:t>
            </a:r>
            <a:endParaRPr lang="en-US" sz="17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720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8070" y="3259812"/>
            <a:ext cx="8316158" cy="667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Anwendungsformen von Gamma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48070" y="4248388"/>
            <a:ext cx="4235529" cy="2431375"/>
          </a:xfrm>
          <a:prstGeom prst="roundRect">
            <a:avLst>
              <a:gd name="adj" fmla="val 37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984647" y="4484965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Präsentationen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84647" y="4947166"/>
            <a:ext cx="3762375" cy="13677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Dynamische, interaktive Inhalte ohne die Begrenzungen klassischer Folien. Ideal für Pitches, Meetings und Konferenzen.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5197316" y="4248388"/>
            <a:ext cx="4235648" cy="2431375"/>
          </a:xfrm>
          <a:prstGeom prst="roundRect">
            <a:avLst>
              <a:gd name="adj" fmla="val 376"/>
            </a:avLst>
          </a:prstGeom>
          <a:solidFill>
            <a:srgbClr val="FFFFFF"/>
          </a:solidFill>
          <a:ln w="22860">
            <a:solidFill>
              <a:srgbClr val="2B0AFF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5433893" y="4484965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Dokumente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5433893" y="4947166"/>
            <a:ext cx="3762494" cy="10258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Visuelle Langform-Inhalte mit flexiblen Layouts für Berichte, Whitepapers und Dokumentationen.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9646682" y="4248388"/>
            <a:ext cx="4235648" cy="2431375"/>
          </a:xfrm>
          <a:prstGeom prst="roundRect">
            <a:avLst>
              <a:gd name="adj" fmla="val 37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9883259" y="4484965"/>
            <a:ext cx="267200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Webseiten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9883259" y="4947166"/>
            <a:ext cx="3762494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Mobile-freundliche, ansprechende Microsites in Sekunden erstellt - 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9883259" y="5759291"/>
            <a:ext cx="3762494" cy="68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perfekt für Produktvorstellungen und Kampagnen.</a:t>
            </a:r>
            <a:endParaRPr lang="en-US" sz="1650" dirty="0"/>
          </a:p>
        </p:txBody>
      </p:sp>
      <p:sp>
        <p:nvSpPr>
          <p:cNvPr id="14" name="Text 11"/>
          <p:cNvSpPr/>
          <p:nvPr/>
        </p:nvSpPr>
        <p:spPr>
          <a:xfrm>
            <a:off x="748070" y="7112437"/>
            <a:ext cx="6715958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7993142" y="7112437"/>
            <a:ext cx="5896689" cy="341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2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622" y="464820"/>
            <a:ext cx="5696069" cy="528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Nutzererlebnis &amp; Funktionen</a:t>
            </a:r>
            <a:endParaRPr lang="en-US" sz="3300" dirty="0"/>
          </a:p>
        </p:txBody>
      </p:sp>
      <p:sp>
        <p:nvSpPr>
          <p:cNvPr id="4" name="Shape 1"/>
          <p:cNvSpPr/>
          <p:nvPr/>
        </p:nvSpPr>
        <p:spPr>
          <a:xfrm>
            <a:off x="591622" y="1500068"/>
            <a:ext cx="7960757" cy="1250275"/>
          </a:xfrm>
          <a:prstGeom prst="roundRect">
            <a:avLst>
              <a:gd name="adj" fmla="val 877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5" name="Shape 2"/>
          <p:cNvSpPr/>
          <p:nvPr/>
        </p:nvSpPr>
        <p:spPr>
          <a:xfrm>
            <a:off x="591622" y="1477208"/>
            <a:ext cx="7960757" cy="91440"/>
          </a:xfrm>
          <a:prstGeom prst="roundRect">
            <a:avLst>
              <a:gd name="adj" fmla="val 100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6" name="Shape 3"/>
          <p:cNvSpPr/>
          <p:nvPr/>
        </p:nvSpPr>
        <p:spPr>
          <a:xfrm>
            <a:off x="4318456" y="1246584"/>
            <a:ext cx="507087" cy="507087"/>
          </a:xfrm>
          <a:prstGeom prst="roundRect">
            <a:avLst>
              <a:gd name="adj" fmla="val 180324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618" y="1373386"/>
            <a:ext cx="202763" cy="2534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83431" y="1922621"/>
            <a:ext cx="2113121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KI-Unterstützung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83431" y="2288024"/>
            <a:ext cx="757713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Texterstellung und -optimierung direkt im Editor mit intelligenten Vorschlägen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591622" y="3172778"/>
            <a:ext cx="7960757" cy="1250275"/>
          </a:xfrm>
          <a:prstGeom prst="roundRect">
            <a:avLst>
              <a:gd name="adj" fmla="val 877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1" name="Shape 7"/>
          <p:cNvSpPr/>
          <p:nvPr/>
        </p:nvSpPr>
        <p:spPr>
          <a:xfrm>
            <a:off x="591622" y="3149918"/>
            <a:ext cx="7960757" cy="91440"/>
          </a:xfrm>
          <a:prstGeom prst="roundRect">
            <a:avLst>
              <a:gd name="adj" fmla="val 100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2" name="Shape 8"/>
          <p:cNvSpPr/>
          <p:nvPr/>
        </p:nvSpPr>
        <p:spPr>
          <a:xfrm>
            <a:off x="4318456" y="2919293"/>
            <a:ext cx="507087" cy="507087"/>
          </a:xfrm>
          <a:prstGeom prst="roundRect">
            <a:avLst>
              <a:gd name="adj" fmla="val 180324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618" y="3046095"/>
            <a:ext cx="202763" cy="25348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83431" y="3595330"/>
            <a:ext cx="2113121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Medienintegration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783431" y="3960733"/>
            <a:ext cx="757713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Einfaches Drag &amp; Drop von Bildern, Videos, GIFs und Diagrammen</a:t>
            </a:r>
            <a:endParaRPr lang="en-US" sz="1300" dirty="0"/>
          </a:p>
        </p:txBody>
      </p:sp>
      <p:sp>
        <p:nvSpPr>
          <p:cNvPr id="16" name="Shape 11"/>
          <p:cNvSpPr/>
          <p:nvPr/>
        </p:nvSpPr>
        <p:spPr>
          <a:xfrm>
            <a:off x="591622" y="4845487"/>
            <a:ext cx="7960757" cy="1250275"/>
          </a:xfrm>
          <a:prstGeom prst="roundRect">
            <a:avLst>
              <a:gd name="adj" fmla="val 877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7" name="Shape 12"/>
          <p:cNvSpPr/>
          <p:nvPr/>
        </p:nvSpPr>
        <p:spPr>
          <a:xfrm>
            <a:off x="591622" y="4822627"/>
            <a:ext cx="7960757" cy="91440"/>
          </a:xfrm>
          <a:prstGeom prst="roundRect">
            <a:avLst>
              <a:gd name="adj" fmla="val 100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18" name="Shape 13"/>
          <p:cNvSpPr/>
          <p:nvPr/>
        </p:nvSpPr>
        <p:spPr>
          <a:xfrm>
            <a:off x="4318456" y="4592003"/>
            <a:ext cx="507087" cy="507087"/>
          </a:xfrm>
          <a:prstGeom prst="roundRect">
            <a:avLst>
              <a:gd name="adj" fmla="val 180324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618" y="4718804"/>
            <a:ext cx="202763" cy="253484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83431" y="5268039"/>
            <a:ext cx="2258616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Professionelles Design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783431" y="5633442"/>
            <a:ext cx="757713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Vielfältige Vorlagen für schnellen Start und konsistentes Erscheinungsbild</a:t>
            </a:r>
            <a:endParaRPr lang="en-US" sz="1300" dirty="0"/>
          </a:p>
        </p:txBody>
      </p:sp>
      <p:sp>
        <p:nvSpPr>
          <p:cNvPr id="22" name="Shape 16"/>
          <p:cNvSpPr/>
          <p:nvPr/>
        </p:nvSpPr>
        <p:spPr>
          <a:xfrm>
            <a:off x="591622" y="6518196"/>
            <a:ext cx="7960757" cy="1250275"/>
          </a:xfrm>
          <a:prstGeom prst="roundRect">
            <a:avLst>
              <a:gd name="adj" fmla="val 877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23" name="Shape 17"/>
          <p:cNvSpPr/>
          <p:nvPr/>
        </p:nvSpPr>
        <p:spPr>
          <a:xfrm>
            <a:off x="591622" y="6495336"/>
            <a:ext cx="7960757" cy="91440"/>
          </a:xfrm>
          <a:prstGeom prst="roundRect">
            <a:avLst>
              <a:gd name="adj" fmla="val 10000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sp>
        <p:nvSpPr>
          <p:cNvPr id="24" name="Shape 18"/>
          <p:cNvSpPr/>
          <p:nvPr/>
        </p:nvSpPr>
        <p:spPr>
          <a:xfrm>
            <a:off x="4318456" y="6264712"/>
            <a:ext cx="507087" cy="507087"/>
          </a:xfrm>
          <a:prstGeom prst="roundRect">
            <a:avLst>
              <a:gd name="adj" fmla="val 180324"/>
            </a:avLst>
          </a:prstGeom>
          <a:solidFill>
            <a:srgbClr val="2B0AFF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0618" y="6391513"/>
            <a:ext cx="202763" cy="253484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783431" y="6940748"/>
            <a:ext cx="2113121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Kollaboration</a:t>
            </a:r>
            <a:endParaRPr lang="en-US" sz="1650" dirty="0"/>
          </a:p>
        </p:txBody>
      </p:sp>
      <p:sp>
        <p:nvSpPr>
          <p:cNvPr id="27" name="Text 20"/>
          <p:cNvSpPr/>
          <p:nvPr/>
        </p:nvSpPr>
        <p:spPr>
          <a:xfrm>
            <a:off x="783431" y="7306151"/>
            <a:ext cx="7577138" cy="270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Echtzeit-Zusammenarbeit und strukturierte Kommentarfunktion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474" y="587335"/>
            <a:ext cx="8936117" cy="6674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Selbsterklärende Nutzeroberfläche 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74" y="1681877"/>
            <a:ext cx="12707898" cy="616696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3062" y="594955"/>
            <a:ext cx="7777877" cy="1219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Arbeitsweise: So entsteht eine Gamma-Präsentation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062" y="2107287"/>
            <a:ext cx="975717" cy="14366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53922" y="2302431"/>
            <a:ext cx="2439472" cy="304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Inhalte erstellen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853922" y="2724388"/>
            <a:ext cx="6607016" cy="624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Direkte Eingabe in "Cards" oder Nutzung von KI-Textvorschlägen, Texte in den Karten anpassen</a:t>
            </a:r>
            <a:endParaRPr lang="en-US" sz="15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62" y="3543895"/>
            <a:ext cx="975717" cy="17487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53922" y="3739039"/>
            <a:ext cx="2439472" cy="304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Medien einbinden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853922" y="4160996"/>
            <a:ext cx="6607016" cy="9365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Flexibles Anordnen von Bildern und Videos per Drag &amp; DropAuswahl aus Gamma- Angebot , Web-Suche, KI-Generierung oder Herunterladen eigener Bilder und Grafiken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62" y="5292685"/>
            <a:ext cx="975717" cy="117098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53922" y="5487829"/>
            <a:ext cx="2439472" cy="304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Layout optimieren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853922" y="5909786"/>
            <a:ext cx="6607016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Automatische Anpassung für optimale Lesbarkeit auf allen Geräten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62" y="6463665"/>
            <a:ext cx="975717" cy="117098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853922" y="6658808"/>
            <a:ext cx="2439472" cy="304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Teilen &amp; Exportieren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853922" y="7080766"/>
            <a:ext cx="6607016" cy="312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Als PDF, PowerPoint oder per Link mit optionalem Passwortschutz</a:t>
            </a:r>
            <a:endParaRPr lang="en-US" sz="1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8545" y="933331"/>
            <a:ext cx="7666911" cy="1318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Vorteile gegenüber klassischen Tools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38545" y="2805827"/>
            <a:ext cx="3576042" cy="2021086"/>
          </a:xfrm>
          <a:prstGeom prst="roundRect">
            <a:avLst>
              <a:gd name="adj" fmla="val 45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5" name="Text 2"/>
          <p:cNvSpPr/>
          <p:nvPr/>
        </p:nvSpPr>
        <p:spPr>
          <a:xfrm>
            <a:off x="972383" y="3039666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Flexible Gestaltung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972383" y="3580448"/>
            <a:ext cx="3108365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Keine starren Folienformate – freiere und dynamischere Präsentationsgestaltung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738545" y="5037892"/>
            <a:ext cx="3576042" cy="2021086"/>
          </a:xfrm>
          <a:prstGeom prst="roundRect">
            <a:avLst>
              <a:gd name="adj" fmla="val 45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5"/>
          <p:cNvSpPr/>
          <p:nvPr/>
        </p:nvSpPr>
        <p:spPr>
          <a:xfrm>
            <a:off x="972383" y="5271730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Zeitsparend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972383" y="5812512"/>
            <a:ext cx="3108365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10x schnellere Erstellung laut Nutzerberichten durch KI-Unterstützung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4837033" y="2805827"/>
            <a:ext cx="3576042" cy="2021086"/>
          </a:xfrm>
          <a:prstGeom prst="roundRect">
            <a:avLst>
              <a:gd name="adj" fmla="val 45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8"/>
          <p:cNvSpPr/>
          <p:nvPr/>
        </p:nvSpPr>
        <p:spPr>
          <a:xfrm>
            <a:off x="5070872" y="3039666"/>
            <a:ext cx="2836902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Analytische Einsichten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5070872" y="3580448"/>
            <a:ext cx="3108365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Eingebaute Analysefunktionen zur Erfolgsmessung der Präsentation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4837033" y="5037892"/>
            <a:ext cx="3576042" cy="2021086"/>
          </a:xfrm>
          <a:prstGeom prst="roundRect">
            <a:avLst>
              <a:gd name="adj" fmla="val 452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4" name="Text 11"/>
          <p:cNvSpPr/>
          <p:nvPr/>
        </p:nvSpPr>
        <p:spPr>
          <a:xfrm>
            <a:off x="5070872" y="5271730"/>
            <a:ext cx="2637830" cy="329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Geräteübergreifend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5070872" y="5812512"/>
            <a:ext cx="3108365" cy="10126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Mobile-optimierte Darstellung auf allen Endgeräten ohne Qualitätsverlust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623054"/>
            <a:ext cx="11184731" cy="706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Nutzungsbedingungen – Wichtige Punkte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1647" y="1782247"/>
            <a:ext cx="6410444" cy="2592824"/>
          </a:xfrm>
          <a:prstGeom prst="roundRect">
            <a:avLst>
              <a:gd name="adj" fmla="val 35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4" name="Text 2"/>
          <p:cNvSpPr/>
          <p:nvPr/>
        </p:nvSpPr>
        <p:spPr>
          <a:xfrm>
            <a:off x="1040606" y="2031206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Registrierung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40606" y="2520196"/>
            <a:ext cx="591252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Nutzung erst ab Volljährigkeit erlaubt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40606" y="2961203"/>
            <a:ext cx="591252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Gültige E-Mail-Adresse erforderlich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28190" y="1782247"/>
            <a:ext cx="6410563" cy="2592824"/>
          </a:xfrm>
          <a:prstGeom prst="roundRect">
            <a:avLst>
              <a:gd name="adj" fmla="val 353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8" name="Text 6"/>
          <p:cNvSpPr/>
          <p:nvPr/>
        </p:nvSpPr>
        <p:spPr>
          <a:xfrm>
            <a:off x="7677150" y="2031206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Abonnements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77150" y="2520196"/>
            <a:ext cx="59126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Automatische Verlängerung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677150" y="2961203"/>
            <a:ext cx="59126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Kündigung jederzeit möglich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677150" y="3402211"/>
            <a:ext cx="5912644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Free Version mit begrenztem Umfang/ Pro Version ab 8 € pro Monat/Nutzer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91647" y="4601170"/>
            <a:ext cx="6410444" cy="1789867"/>
          </a:xfrm>
          <a:prstGeom prst="roundRect">
            <a:avLst>
              <a:gd name="adj" fmla="val 51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3" name="Text 11"/>
          <p:cNvSpPr/>
          <p:nvPr/>
        </p:nvSpPr>
        <p:spPr>
          <a:xfrm>
            <a:off x="1040606" y="485013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Daten &amp; Rechte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40606" y="5339120"/>
            <a:ext cx="591252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Datenschutz hat Priorität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040606" y="5780127"/>
            <a:ext cx="5912525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Rechte an Inhalten beim Nutzer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428190" y="4601170"/>
            <a:ext cx="6410563" cy="1789867"/>
          </a:xfrm>
          <a:prstGeom prst="roundRect">
            <a:avLst>
              <a:gd name="adj" fmla="val 511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  <p:txBody>
          <a:bodyPr/>
          <a:lstStyle/>
          <a:p>
            <a:endParaRPr lang="de-DE"/>
          </a:p>
        </p:txBody>
      </p:sp>
      <p:sp>
        <p:nvSpPr>
          <p:cNvPr id="17" name="Text 15"/>
          <p:cNvSpPr/>
          <p:nvPr/>
        </p:nvSpPr>
        <p:spPr>
          <a:xfrm>
            <a:off x="7677150" y="4850130"/>
            <a:ext cx="2827377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Streitfälle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677150" y="5339120"/>
            <a:ext cx="59126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Vorrangig durch Schiedsverfahren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7677150" y="5780127"/>
            <a:ext cx="5912644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Arbitration nach US-Recht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791647" y="6645473"/>
            <a:ext cx="13047107" cy="960953"/>
          </a:xfrm>
          <a:prstGeom prst="roundRect">
            <a:avLst>
              <a:gd name="adj" fmla="val 952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de-DE"/>
          </a:p>
        </p:txBody>
      </p:sp>
      <p:pic>
        <p:nvPicPr>
          <p:cNvPr id="2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46" y="6989207"/>
            <a:ext cx="282654" cy="226100"/>
          </a:xfrm>
          <a:prstGeom prst="rect">
            <a:avLst/>
          </a:prstGeom>
        </p:spPr>
      </p:pic>
      <p:sp>
        <p:nvSpPr>
          <p:cNvPr id="22" name="Text 19"/>
          <p:cNvSpPr/>
          <p:nvPr/>
        </p:nvSpPr>
        <p:spPr>
          <a:xfrm>
            <a:off x="1526500" y="6928009"/>
            <a:ext cx="12086153" cy="3619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Es wird empfohlen, die vollständigen Nutzungsbedingungen vor der Registrierung zu lesen.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122506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00000"/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Rechtliche Rahmenbedingungen im Überblick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6703"/>
            <a:ext cx="4885015" cy="488501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39828" y="214562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Plattformnutzung unterliegt kalifornischem Recht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39828" y="2587823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Die DGVO wird nicht eingehalten (keine vertraulichen oder dem Datenschutz unterliegenden Inhalte dürfen eingegeben werden)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39828" y="339292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Keine Haftung für Inhalte Dritter oder externe Links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383512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Verpflichtung zur Einhaltung gesetzlicher Bestimmungen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239828" y="427732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Verbot der Verbreitung rechtswidriger Inhalte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39828" y="471951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Passwortschutz und Zugriffskontrolle für sensible Dateien verfügbar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39828" y="516171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72525"/>
                </a:solidFill>
                <a:latin typeface="Instrument Sans" pitchFamily="34" charset="0"/>
                <a:ea typeface="Instrument Sans" pitchFamily="34" charset="-122"/>
                <a:cs typeface="Instrument Sans" pitchFamily="34" charset="-120"/>
              </a:rPr>
              <a:t>Datensicherheit durch moderne Verschlüsselungstechnologien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Benutzerdefiniert</PresentationFormat>
  <Paragraphs>85</Paragraphs>
  <Slides>10</Slides>
  <Notes>10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Instrument Sans</vt:lpstr>
      <vt:lpstr>Arial</vt:lpstr>
      <vt:lpstr>Instrument Sans Semi Bold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HP</dc:creator>
  <cp:lastModifiedBy>Michael Vesper</cp:lastModifiedBy>
  <cp:revision>1</cp:revision>
  <dcterms:created xsi:type="dcterms:W3CDTF">2025-07-30T11:53:49Z</dcterms:created>
  <dcterms:modified xsi:type="dcterms:W3CDTF">2025-07-30T11:54:56Z</dcterms:modified>
</cp:coreProperties>
</file>