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146849657" r:id="rId2"/>
    <p:sldId id="2146847688" r:id="rId3"/>
    <p:sldId id="2146847689" r:id="rId4"/>
    <p:sldId id="2146847687" r:id="rId5"/>
    <p:sldId id="2146847691" r:id="rId6"/>
  </p:sldIdLst>
  <p:sldSz cx="9144000" cy="5143500" type="screen16x9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40" userDrawn="1">
          <p15:clr>
            <a:srgbClr val="A4A3A4"/>
          </p15:clr>
        </p15:guide>
        <p15:guide id="4" pos="1111" userDrawn="1">
          <p15:clr>
            <a:srgbClr val="A4A3A4"/>
          </p15:clr>
        </p15:guide>
        <p15:guide id="5" pos="5284" userDrawn="1">
          <p15:clr>
            <a:srgbClr val="A4A3A4"/>
          </p15:clr>
        </p15:guide>
        <p15:guide id="6" pos="2880" userDrawn="1">
          <p15:clr>
            <a:srgbClr val="A4A3A4"/>
          </p15:clr>
        </p15:guide>
        <p15:guide id="7" pos="440" userDrawn="1">
          <p15:clr>
            <a:srgbClr val="A4A3A4"/>
          </p15:clr>
        </p15:guide>
        <p15:guide id="8" orient="horz" pos="10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ED1"/>
    <a:srgbClr val="B14424"/>
    <a:srgbClr val="D04615"/>
    <a:srgbClr val="004B88"/>
    <a:srgbClr val="B14423"/>
    <a:srgbClr val="B34A50"/>
    <a:srgbClr val="BD413A"/>
    <a:srgbClr val="C00000"/>
    <a:srgbClr val="FFFFFF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64"/>
    <p:restoredTop sz="96654"/>
  </p:normalViewPr>
  <p:slideViewPr>
    <p:cSldViewPr>
      <p:cViewPr>
        <p:scale>
          <a:sx n="153" d="100"/>
          <a:sy n="153" d="100"/>
        </p:scale>
        <p:origin x="1440" y="368"/>
      </p:cViewPr>
      <p:guideLst>
        <p:guide pos="340"/>
        <p:guide pos="1111"/>
        <p:guide pos="5284"/>
        <p:guide pos="2880"/>
        <p:guide pos="440"/>
        <p:guide orient="horz" pos="103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71" d="100"/>
          <a:sy n="171" d="100"/>
        </p:scale>
        <p:origin x="655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202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4E689-FFCB-48EB-A8DB-5B8999FF44AA}" type="datetimeFigureOut">
              <a:rPr lang="de-DE" smtClean="0"/>
              <a:t>03.09.25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B17E7-9D54-4D2C-84F4-B0FA29B298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133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B17E7-9D54-4D2C-84F4-B0FA29B2984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191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21601"/>
            <a:ext cx="8383960" cy="3348372"/>
          </a:xfrm>
        </p:spPr>
        <p:txBody>
          <a:bodyPr>
            <a:noAutofit/>
          </a:bodyPr>
          <a:lstStyle>
            <a:lvl1pPr marL="257175" indent="-257175">
              <a:buFont typeface="Wingdings" pitchFamily="2" charset="2"/>
              <a:buChar char="ü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A4EE88A-0DAD-2140-A99F-6B07A376CA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5FEF48BC-F7D8-8444-B4B3-3B6449124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475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Agiler </a:t>
            </a:r>
            <a:r>
              <a:rPr lang="de-DE" dirty="0" err="1"/>
              <a:t>Mindset</a:t>
            </a:r>
            <a:r>
              <a:rPr lang="de-DE" dirty="0"/>
              <a:t>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pic>
        <p:nvPicPr>
          <p:cNvPr id="88" name="Inhaltsplatzhalter 19">
            <a:extLst>
              <a:ext uri="{FF2B5EF4-FFF2-40B4-BE49-F238E27FC236}">
                <a16:creationId xmlns:a16="http://schemas.microsoft.com/office/drawing/2014/main" id="{9D83E080-4232-5B41-8713-0851A7CEB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10" y="2744005"/>
            <a:ext cx="2224060" cy="2224060"/>
          </a:xfrm>
          <a:prstGeom prst="rect">
            <a:avLst/>
          </a:prstGeom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98AD4068-AABB-9F46-AAB9-E9A7416B24C6}"/>
              </a:ext>
            </a:extLst>
          </p:cNvPr>
          <p:cNvSpPr txBox="1"/>
          <p:nvPr userDrawn="1"/>
        </p:nvSpPr>
        <p:spPr>
          <a:xfrm>
            <a:off x="3999931" y="1221695"/>
            <a:ext cx="4532882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1816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628650" y="4767263"/>
            <a:ext cx="3086100" cy="273844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/>
              <a:t>© Horst Pütz | SichtWeise |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C1A3-6F60-6A41-99DC-067591D8D48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7DD765F-96E1-0348-8819-33289C52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18A9C8F-F069-DF44-807F-060721DA11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634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628650" y="4767263"/>
            <a:ext cx="3086100" cy="273844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/>
              <a:t>© Horst Pütz | SichtWeise |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C1A3-6F60-6A41-99DC-067591D8D48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7DD765F-96E1-0348-8819-33289C52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7139136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18A9C8F-F069-DF44-807F-060721DA11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7139136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0336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A4EE88A-0DAD-2140-A99F-6B07A376CA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850F476-509F-C843-A7D4-349E5B783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3808" y="1221601"/>
            <a:ext cx="5997352" cy="3348372"/>
          </a:xfrm>
        </p:spPr>
        <p:txBody>
          <a:bodyPr>
            <a:noAutofit/>
          </a:bodyPr>
          <a:lstStyle>
            <a:lvl1pPr marL="257175" indent="-257175">
              <a:buFont typeface="Wingdings" pitchFamily="2" charset="2"/>
              <a:buChar char="ü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CAD7E190-1BC7-6347-A9FA-5EC31B2871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228" y="1493856"/>
            <a:ext cx="2155787" cy="215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9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I:\00_AkademiePool\3_Marketing\09_Strategie\01_Marke\03_Designs\08_Weg\IHK_Akademie_Weg_DIN_A4_RGB.png">
            <a:extLst>
              <a:ext uri="{FF2B5EF4-FFF2-40B4-BE49-F238E27FC236}">
                <a16:creationId xmlns:a16="http://schemas.microsoft.com/office/drawing/2014/main" id="{BFA448D4-A3E7-5647-996B-8495D8AC513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" b="10452"/>
          <a:stretch/>
        </p:blipFill>
        <p:spPr bwMode="auto">
          <a:xfrm>
            <a:off x="-4627" y="2441056"/>
            <a:ext cx="9148627" cy="270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5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1210400"/>
            <a:ext cx="7488832" cy="1721390"/>
          </a:xfrm>
        </p:spPr>
        <p:txBody>
          <a:bodyPr anchor="b" anchorCtr="0"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62A154C-9E87-2C4F-94E5-9645B5FA8E3D}"/>
              </a:ext>
            </a:extLst>
          </p:cNvPr>
          <p:cNvSpPr/>
          <p:nvPr userDrawn="1"/>
        </p:nvSpPr>
        <p:spPr>
          <a:xfrm rot="5400000" flipH="1">
            <a:off x="4333112" y="-672039"/>
            <a:ext cx="45719" cy="7488830"/>
          </a:xfrm>
          <a:prstGeom prst="roundRect">
            <a:avLst>
              <a:gd name="adj" fmla="val 3101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046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653045B5-336A-2D48-9736-58419C2EE95B}"/>
              </a:ext>
            </a:extLst>
          </p:cNvPr>
          <p:cNvGrpSpPr/>
          <p:nvPr userDrawn="1"/>
        </p:nvGrpSpPr>
        <p:grpSpPr>
          <a:xfrm>
            <a:off x="3989611" y="1131888"/>
            <a:ext cx="4618929" cy="3600450"/>
            <a:chOff x="684213" y="1275606"/>
            <a:chExt cx="2482745" cy="1819201"/>
          </a:xfrm>
          <a:solidFill>
            <a:srgbClr val="F89646"/>
          </a:solidFill>
        </p:grpSpPr>
        <p:sp>
          <p:nvSpPr>
            <p:cNvPr id="86" name="Rechteck 85">
              <a:extLst>
                <a:ext uri="{FF2B5EF4-FFF2-40B4-BE49-F238E27FC236}">
                  <a16:creationId xmlns:a16="http://schemas.microsoft.com/office/drawing/2014/main" id="{6CE3F825-C04C-2546-ACB3-EB0250C5EDD2}"/>
                </a:ext>
              </a:extLst>
            </p:cNvPr>
            <p:cNvSpPr/>
            <p:nvPr/>
          </p:nvSpPr>
          <p:spPr>
            <a:xfrm>
              <a:off x="684213" y="1275606"/>
              <a:ext cx="2482745" cy="1819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009792D2-5C9D-D64F-81BA-83B12B173682}"/>
                </a:ext>
              </a:extLst>
            </p:cNvPr>
            <p:cNvSpPr txBox="1"/>
            <p:nvPr/>
          </p:nvSpPr>
          <p:spPr>
            <a:xfrm>
              <a:off x="689760" y="1320983"/>
              <a:ext cx="1728192" cy="1866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…</a:t>
              </a:r>
            </a:p>
          </p:txBody>
        </p:sp>
      </p:grpSp>
      <p:pic>
        <p:nvPicPr>
          <p:cNvPr id="88" name="Inhaltsplatzhalter 9">
            <a:extLst>
              <a:ext uri="{FF2B5EF4-FFF2-40B4-BE49-F238E27FC236}">
                <a16:creationId xmlns:a16="http://schemas.microsoft.com/office/drawing/2014/main" id="{39093FE9-4CEE-A14E-BA46-AF957358F2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20229" r="21854" b="21699"/>
          <a:stretch/>
        </p:blipFill>
        <p:spPr>
          <a:xfrm>
            <a:off x="6954809" y="3071165"/>
            <a:ext cx="1572176" cy="1621819"/>
          </a:xfrm>
          <a:prstGeom prst="rect">
            <a:avLst/>
          </a:prstGeom>
          <a:noFill/>
        </p:spPr>
      </p:pic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 Journey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45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 Journey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pic>
        <p:nvPicPr>
          <p:cNvPr id="91" name="Inhaltsplatzhalter 7">
            <a:extLst>
              <a:ext uri="{FF2B5EF4-FFF2-40B4-BE49-F238E27FC236}">
                <a16:creationId xmlns:a16="http://schemas.microsoft.com/office/drawing/2014/main" id="{F525BF52-0F14-9240-8CC4-75CF9561B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1" t="20946" r="20038" b="23134"/>
          <a:stretch/>
        </p:blipFill>
        <p:spPr>
          <a:xfrm>
            <a:off x="6913194" y="3114715"/>
            <a:ext cx="1655405" cy="1537162"/>
          </a:xfrm>
          <a:prstGeom prst="rect">
            <a:avLst/>
          </a:prstGeom>
        </p:spPr>
      </p:pic>
      <p:sp>
        <p:nvSpPr>
          <p:cNvPr id="92" name="Textfeld 91">
            <a:extLst>
              <a:ext uri="{FF2B5EF4-FFF2-40B4-BE49-F238E27FC236}">
                <a16:creationId xmlns:a16="http://schemas.microsoft.com/office/drawing/2014/main" id="{CB374E1D-6B03-754D-AA8A-23DB32E70AD1}"/>
              </a:ext>
            </a:extLst>
          </p:cNvPr>
          <p:cNvSpPr txBox="1"/>
          <p:nvPr userDrawn="1"/>
        </p:nvSpPr>
        <p:spPr>
          <a:xfrm>
            <a:off x="3999931" y="1221695"/>
            <a:ext cx="4460501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064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pic>
        <p:nvPicPr>
          <p:cNvPr id="88" name="Inhaltsplatzhalter 9">
            <a:extLst>
              <a:ext uri="{FF2B5EF4-FFF2-40B4-BE49-F238E27FC236}">
                <a16:creationId xmlns:a16="http://schemas.microsoft.com/office/drawing/2014/main" id="{39093FE9-4CEE-A14E-BA46-AF957358F2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20229" r="21854" b="21699"/>
          <a:stretch/>
        </p:blipFill>
        <p:spPr>
          <a:xfrm>
            <a:off x="6954809" y="3071165"/>
            <a:ext cx="1572176" cy="1621819"/>
          </a:xfrm>
          <a:prstGeom prst="rect">
            <a:avLst/>
          </a:prstGeom>
          <a:noFill/>
        </p:spPr>
      </p:pic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 Methoden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grpSp>
        <p:nvGrpSpPr>
          <p:cNvPr id="91" name="Gruppieren 90">
            <a:extLst>
              <a:ext uri="{FF2B5EF4-FFF2-40B4-BE49-F238E27FC236}">
                <a16:creationId xmlns:a16="http://schemas.microsoft.com/office/drawing/2014/main" id="{554BB616-98D7-AE46-ABC0-FBC35BDCCC92}"/>
              </a:ext>
            </a:extLst>
          </p:cNvPr>
          <p:cNvGrpSpPr/>
          <p:nvPr userDrawn="1"/>
        </p:nvGrpSpPr>
        <p:grpSpPr>
          <a:xfrm>
            <a:off x="3989611" y="1131888"/>
            <a:ext cx="4618929" cy="3600450"/>
            <a:chOff x="684213" y="1275606"/>
            <a:chExt cx="2482745" cy="1819201"/>
          </a:xfrm>
          <a:solidFill>
            <a:srgbClr val="617F94"/>
          </a:solidFill>
        </p:grpSpPr>
        <p:sp>
          <p:nvSpPr>
            <p:cNvPr id="92" name="Rechteck 91">
              <a:extLst>
                <a:ext uri="{FF2B5EF4-FFF2-40B4-BE49-F238E27FC236}">
                  <a16:creationId xmlns:a16="http://schemas.microsoft.com/office/drawing/2014/main" id="{F442B84B-2A1B-3943-8C16-F2ACA1BC7AA3}"/>
                </a:ext>
              </a:extLst>
            </p:cNvPr>
            <p:cNvSpPr/>
            <p:nvPr/>
          </p:nvSpPr>
          <p:spPr>
            <a:xfrm>
              <a:off x="684213" y="1275606"/>
              <a:ext cx="2482745" cy="1819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3" name="Textfeld 92">
              <a:extLst>
                <a:ext uri="{FF2B5EF4-FFF2-40B4-BE49-F238E27FC236}">
                  <a16:creationId xmlns:a16="http://schemas.microsoft.com/office/drawing/2014/main" id="{5912DF6D-E1F9-1C48-B7B7-46AA84DC1931}"/>
                </a:ext>
              </a:extLst>
            </p:cNvPr>
            <p:cNvSpPr txBox="1"/>
            <p:nvPr/>
          </p:nvSpPr>
          <p:spPr>
            <a:xfrm>
              <a:off x="689760" y="1320983"/>
              <a:ext cx="1728192" cy="1866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…</a:t>
              </a:r>
            </a:p>
          </p:txBody>
        </p:sp>
      </p:grpSp>
      <p:pic>
        <p:nvPicPr>
          <p:cNvPr id="94" name="Inhaltsplatzhalter 7">
            <a:extLst>
              <a:ext uri="{FF2B5EF4-FFF2-40B4-BE49-F238E27FC236}">
                <a16:creationId xmlns:a16="http://schemas.microsoft.com/office/drawing/2014/main" id="{320BBA3F-9D47-704B-93DF-1518F395F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8" t="25248" r="13586" b="25285"/>
          <a:stretch/>
        </p:blipFill>
        <p:spPr>
          <a:xfrm>
            <a:off x="6876256" y="3475912"/>
            <a:ext cx="1727994" cy="1168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06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 Methoden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pic>
        <p:nvPicPr>
          <p:cNvPr id="86" name="Inhaltsplatzhalter 7">
            <a:extLst>
              <a:ext uri="{FF2B5EF4-FFF2-40B4-BE49-F238E27FC236}">
                <a16:creationId xmlns:a16="http://schemas.microsoft.com/office/drawing/2014/main" id="{D8991243-6CCD-484B-BF7D-579845761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9" t="25248" r="15737" b="25284"/>
          <a:stretch/>
        </p:blipFill>
        <p:spPr>
          <a:xfrm>
            <a:off x="6930136" y="3482019"/>
            <a:ext cx="1617850" cy="1162830"/>
          </a:xfrm>
          <a:prstGeom prst="rect">
            <a:avLst/>
          </a:prstGeom>
        </p:spPr>
      </p:pic>
      <p:sp>
        <p:nvSpPr>
          <p:cNvPr id="87" name="Textfeld 86">
            <a:extLst>
              <a:ext uri="{FF2B5EF4-FFF2-40B4-BE49-F238E27FC236}">
                <a16:creationId xmlns:a16="http://schemas.microsoft.com/office/drawing/2014/main" id="{F221EA7F-C865-4D49-993F-9F3F5743F199}"/>
              </a:ext>
            </a:extLst>
          </p:cNvPr>
          <p:cNvSpPr txBox="1"/>
          <p:nvPr userDrawn="1"/>
        </p:nvSpPr>
        <p:spPr>
          <a:xfrm>
            <a:off x="3999931" y="1221695"/>
            <a:ext cx="4532882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9137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254A07B4-3B62-5343-9ACC-F59470FD23DB}"/>
              </a:ext>
            </a:extLst>
          </p:cNvPr>
          <p:cNvGrpSpPr/>
          <p:nvPr userDrawn="1"/>
        </p:nvGrpSpPr>
        <p:grpSpPr>
          <a:xfrm>
            <a:off x="3989611" y="1131888"/>
            <a:ext cx="4618929" cy="3600450"/>
            <a:chOff x="684213" y="1275606"/>
            <a:chExt cx="2482745" cy="1819201"/>
          </a:xfrm>
          <a:solidFill>
            <a:srgbClr val="D04616"/>
          </a:solidFill>
        </p:grpSpPr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F539D002-D95A-2B44-8EE6-E4DC422995A6}"/>
                </a:ext>
              </a:extLst>
            </p:cNvPr>
            <p:cNvSpPr/>
            <p:nvPr/>
          </p:nvSpPr>
          <p:spPr>
            <a:xfrm>
              <a:off x="684213" y="1275606"/>
              <a:ext cx="2482745" cy="1819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5" name="Textfeld 94">
              <a:extLst>
                <a:ext uri="{FF2B5EF4-FFF2-40B4-BE49-F238E27FC236}">
                  <a16:creationId xmlns:a16="http://schemas.microsoft.com/office/drawing/2014/main" id="{A8068EC9-6D44-1D4A-841E-81230C577917}"/>
                </a:ext>
              </a:extLst>
            </p:cNvPr>
            <p:cNvSpPr txBox="1"/>
            <p:nvPr userDrawn="1"/>
          </p:nvSpPr>
          <p:spPr>
            <a:xfrm>
              <a:off x="689760" y="1320983"/>
              <a:ext cx="1728192" cy="1866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…</a:t>
              </a:r>
            </a:p>
          </p:txBody>
        </p:sp>
      </p:grp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7AA1FE4-9A9F-8242-9C00-2281A9CD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7560" y="4800599"/>
            <a:ext cx="2133600" cy="273844"/>
          </a:xfr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DEB58D37-E96F-E74C-AB5D-9DABE878F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D7199A-A667-814D-8338-221FF2A9DC53}"/>
              </a:ext>
            </a:extLst>
          </p:cNvPr>
          <p:cNvSpPr/>
          <p:nvPr userDrawn="1"/>
        </p:nvSpPr>
        <p:spPr>
          <a:xfrm>
            <a:off x="539750" y="1104369"/>
            <a:ext cx="2952328" cy="3627969"/>
          </a:xfrm>
          <a:prstGeom prst="roundRect">
            <a:avLst/>
          </a:prstGeom>
          <a:solidFill>
            <a:schemeClr val="bg1"/>
          </a:solidFill>
          <a:ln>
            <a:solidFill>
              <a:srgbClr val="D0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CC0EAD-19B2-3D40-8A90-F589460ED6D5}"/>
              </a:ext>
            </a:extLst>
          </p:cNvPr>
          <p:cNvSpPr/>
          <p:nvPr userDrawn="1"/>
        </p:nvSpPr>
        <p:spPr>
          <a:xfrm>
            <a:off x="899790" y="1320983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Organisation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744D3CB-2105-304E-BF81-F0E641B15841}"/>
              </a:ext>
            </a:extLst>
          </p:cNvPr>
          <p:cNvSpPr/>
          <p:nvPr userDrawn="1"/>
        </p:nvSpPr>
        <p:spPr>
          <a:xfrm>
            <a:off x="1613127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New Work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E2A7BD-6205-3048-A46F-066A51B3A716}"/>
              </a:ext>
            </a:extLst>
          </p:cNvPr>
          <p:cNvSpPr/>
          <p:nvPr userDrawn="1"/>
        </p:nvSpPr>
        <p:spPr>
          <a:xfrm>
            <a:off x="2699990" y="1563638"/>
            <a:ext cx="576064" cy="57606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Agile Führung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19455B1-7FB9-4E4B-92BC-94F15B16A95A}"/>
              </a:ext>
            </a:extLst>
          </p:cNvPr>
          <p:cNvSpPr/>
          <p:nvPr userDrawn="1"/>
        </p:nvSpPr>
        <p:spPr>
          <a:xfrm>
            <a:off x="971798" y="2384372"/>
            <a:ext cx="576064" cy="576064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E7D68BA-F0C6-BB4C-A8FC-74C16DC68272}"/>
              </a:ext>
            </a:extLst>
          </p:cNvPr>
          <p:cNvSpPr/>
          <p:nvPr userDrawn="1"/>
        </p:nvSpPr>
        <p:spPr>
          <a:xfrm>
            <a:off x="967506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8942154-FB81-9946-80F1-E4183237B2FC}"/>
              </a:ext>
            </a:extLst>
          </p:cNvPr>
          <p:cNvSpPr/>
          <p:nvPr userDrawn="1"/>
        </p:nvSpPr>
        <p:spPr>
          <a:xfrm>
            <a:off x="1759594" y="3197311"/>
            <a:ext cx="648072" cy="57606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236A1E-AF0A-A44D-8328-E1736BEDBAB3}"/>
              </a:ext>
            </a:extLst>
          </p:cNvPr>
          <p:cNvSpPr/>
          <p:nvPr userDrawn="1"/>
        </p:nvSpPr>
        <p:spPr>
          <a:xfrm>
            <a:off x="971798" y="3874678"/>
            <a:ext cx="1512168" cy="64128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7EFA659-1307-9245-B2A2-7EED37777E5F}"/>
              </a:ext>
            </a:extLst>
          </p:cNvPr>
          <p:cNvSpPr/>
          <p:nvPr userDrawn="1"/>
        </p:nvSpPr>
        <p:spPr>
          <a:xfrm>
            <a:off x="2555974" y="4169767"/>
            <a:ext cx="648072" cy="34619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04449E-034E-A848-A4E4-59D7273FFF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4631035"/>
            <a:ext cx="1537246" cy="129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18D701-EBDC-CE41-B425-ABCFD89EDC8E}"/>
              </a:ext>
            </a:extLst>
          </p:cNvPr>
          <p:cNvCxnSpPr>
            <a:cxnSpLocks/>
          </p:cNvCxnSpPr>
          <p:nvPr userDrawn="1"/>
        </p:nvCxnSpPr>
        <p:spPr>
          <a:xfrm>
            <a:off x="827782" y="2283718"/>
            <a:ext cx="0" cy="234846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3C3BCD1-578A-BF44-8F66-3384EE609002}"/>
              </a:ext>
            </a:extLst>
          </p:cNvPr>
          <p:cNvCxnSpPr>
            <a:cxnSpLocks/>
          </p:cNvCxnSpPr>
          <p:nvPr userDrawn="1"/>
        </p:nvCxnSpPr>
        <p:spPr>
          <a:xfrm flipV="1">
            <a:off x="827856" y="2289966"/>
            <a:ext cx="2448198" cy="873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AB11943-5E11-554D-81D7-E5D23DB19D26}"/>
              </a:ext>
            </a:extLst>
          </p:cNvPr>
          <p:cNvCxnSpPr>
            <a:cxnSpLocks/>
          </p:cNvCxnSpPr>
          <p:nvPr userDrawn="1"/>
        </p:nvCxnSpPr>
        <p:spPr>
          <a:xfrm>
            <a:off x="2453004" y="1203598"/>
            <a:ext cx="772" cy="936104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06DAE67-9EDA-894E-8F04-D1258FE31983}"/>
              </a:ext>
            </a:extLst>
          </p:cNvPr>
          <p:cNvCxnSpPr>
            <a:cxnSpLocks/>
          </p:cNvCxnSpPr>
          <p:nvPr userDrawn="1"/>
        </p:nvCxnSpPr>
        <p:spPr>
          <a:xfrm>
            <a:off x="827782" y="3075806"/>
            <a:ext cx="244827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9C9B86-6760-2248-B9AF-2F11FA8B6D15}"/>
              </a:ext>
            </a:extLst>
          </p:cNvPr>
          <p:cNvCxnSpPr>
            <a:cxnSpLocks/>
          </p:cNvCxnSpPr>
          <p:nvPr userDrawn="1"/>
        </p:nvCxnSpPr>
        <p:spPr>
          <a:xfrm>
            <a:off x="171450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0F1C05D-8478-6B45-BD9C-D7FD5F331BE6}"/>
              </a:ext>
            </a:extLst>
          </p:cNvPr>
          <p:cNvCxnSpPr>
            <a:cxnSpLocks/>
          </p:cNvCxnSpPr>
          <p:nvPr userDrawn="1"/>
        </p:nvCxnSpPr>
        <p:spPr>
          <a:xfrm>
            <a:off x="2115005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A607F72-F5EA-4B46-AEB4-53CD667429F7}"/>
              </a:ext>
            </a:extLst>
          </p:cNvPr>
          <p:cNvCxnSpPr>
            <a:cxnSpLocks/>
          </p:cNvCxnSpPr>
          <p:nvPr userDrawn="1"/>
        </p:nvCxnSpPr>
        <p:spPr>
          <a:xfrm>
            <a:off x="2515510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88B7B05-64B2-F748-9014-147ED02C0527}"/>
              </a:ext>
            </a:extLst>
          </p:cNvPr>
          <p:cNvCxnSpPr>
            <a:cxnSpLocks/>
          </p:cNvCxnSpPr>
          <p:nvPr userDrawn="1"/>
        </p:nvCxnSpPr>
        <p:spPr>
          <a:xfrm>
            <a:off x="2916014" y="2283718"/>
            <a:ext cx="0" cy="67671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9D7B2D0-437B-A342-A1D5-BDF1750DB46D}"/>
              </a:ext>
            </a:extLst>
          </p:cNvPr>
          <p:cNvCxnSpPr>
            <a:cxnSpLocks/>
            <a:stCxn id="10" idx="1"/>
          </p:cNvCxnSpPr>
          <p:nvPr userDrawn="1"/>
        </p:nvCxnSpPr>
        <p:spPr>
          <a:xfrm flipH="1">
            <a:off x="2453776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BEB6BC8-03F6-C94A-BE25-E11A1168F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5934" y="1851670"/>
            <a:ext cx="24621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0869972-4E42-134D-8F5F-083495145F2F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5854" y="1445270"/>
            <a:ext cx="966294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1FF8D8-2F15-2D40-A2E9-2D1B4AC00F53}"/>
              </a:ext>
            </a:extLst>
          </p:cNvPr>
          <p:cNvSpPr/>
          <p:nvPr userDrawn="1"/>
        </p:nvSpPr>
        <p:spPr>
          <a:xfrm flipH="1">
            <a:off x="289286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3B4009-0304-EC4C-9115-369855762CEA}"/>
              </a:ext>
            </a:extLst>
          </p:cNvPr>
          <p:cNvSpPr/>
          <p:nvPr userDrawn="1"/>
        </p:nvSpPr>
        <p:spPr>
          <a:xfrm flipH="1">
            <a:off x="2485289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6C94D9-5291-6147-A52E-D7D5D6E0B5A9}"/>
              </a:ext>
            </a:extLst>
          </p:cNvPr>
          <p:cNvSpPr/>
          <p:nvPr userDrawn="1"/>
        </p:nvSpPr>
        <p:spPr>
          <a:xfrm flipH="1">
            <a:off x="2091226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4B22B1C-CA64-204F-80FB-8738B3B47A0E}"/>
              </a:ext>
            </a:extLst>
          </p:cNvPr>
          <p:cNvSpPr/>
          <p:nvPr userDrawn="1"/>
        </p:nvSpPr>
        <p:spPr>
          <a:xfrm flipH="1">
            <a:off x="1694814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A4D147-3153-4F42-9D22-9D2B53A1A457}"/>
              </a:ext>
            </a:extLst>
          </p:cNvPr>
          <p:cNvSpPr/>
          <p:nvPr userDrawn="1"/>
        </p:nvSpPr>
        <p:spPr>
          <a:xfrm flipH="1">
            <a:off x="32329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F0C639-AB56-2746-900A-76FCCA7031BB}"/>
              </a:ext>
            </a:extLst>
          </p:cNvPr>
          <p:cNvSpPr/>
          <p:nvPr userDrawn="1"/>
        </p:nvSpPr>
        <p:spPr>
          <a:xfrm flipH="1">
            <a:off x="8072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3C5D19-B46C-7E4C-8738-1E9E8645E7AF}"/>
              </a:ext>
            </a:extLst>
          </p:cNvPr>
          <p:cNvSpPr/>
          <p:nvPr userDrawn="1"/>
        </p:nvSpPr>
        <p:spPr>
          <a:xfrm flipH="1">
            <a:off x="32329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2D734AB-9F98-0F41-83E0-77D1A9DFAB60}"/>
              </a:ext>
            </a:extLst>
          </p:cNvPr>
          <p:cNvSpPr/>
          <p:nvPr userDrawn="1"/>
        </p:nvSpPr>
        <p:spPr>
          <a:xfrm flipH="1">
            <a:off x="807280" y="30588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A821A7-E887-4846-99E7-E8AACF971BFF}"/>
              </a:ext>
            </a:extLst>
          </p:cNvPr>
          <p:cNvSpPr/>
          <p:nvPr userDrawn="1"/>
        </p:nvSpPr>
        <p:spPr>
          <a:xfrm flipH="1">
            <a:off x="807280" y="459913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CEA40BE-9310-8E47-90AA-26824EFF323F}"/>
              </a:ext>
            </a:extLst>
          </p:cNvPr>
          <p:cNvSpPr/>
          <p:nvPr userDrawn="1"/>
        </p:nvSpPr>
        <p:spPr>
          <a:xfrm flipH="1">
            <a:off x="2430145" y="18328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4EDDE7B-64DF-5946-B753-BEF9365EEA74}"/>
              </a:ext>
            </a:extLst>
          </p:cNvPr>
          <p:cNvSpPr/>
          <p:nvPr userDrawn="1"/>
        </p:nvSpPr>
        <p:spPr>
          <a:xfrm flipH="1">
            <a:off x="2430145" y="141373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52E722-D986-3E4D-9322-AA72FF53782F}"/>
              </a:ext>
            </a:extLst>
          </p:cNvPr>
          <p:cNvSpPr/>
          <p:nvPr userDrawn="1"/>
        </p:nvSpPr>
        <p:spPr>
          <a:xfrm flipH="1">
            <a:off x="29523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529FF4-FBA0-6643-93D8-74AC22D1BA44}"/>
              </a:ext>
            </a:extLst>
          </p:cNvPr>
          <p:cNvSpPr/>
          <p:nvPr userDrawn="1"/>
        </p:nvSpPr>
        <p:spPr>
          <a:xfrm flipH="1">
            <a:off x="248368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720EF6-35BB-B54D-B3E1-AA006F691907}"/>
              </a:ext>
            </a:extLst>
          </p:cNvPr>
          <p:cNvSpPr/>
          <p:nvPr userDrawn="1"/>
        </p:nvSpPr>
        <p:spPr>
          <a:xfrm flipH="1">
            <a:off x="2083630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6458933-1AC6-9845-BD13-570344ABBDAD}"/>
              </a:ext>
            </a:extLst>
          </p:cNvPr>
          <p:cNvSpPr/>
          <p:nvPr userDrawn="1"/>
        </p:nvSpPr>
        <p:spPr>
          <a:xfrm flipH="1">
            <a:off x="1686755" y="2271473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47AFFFC0-F029-DA44-978E-BD3B1AF3D906}"/>
              </a:ext>
            </a:extLst>
          </p:cNvPr>
          <p:cNvCxnSpPr>
            <a:cxnSpLocks/>
          </p:cNvCxnSpPr>
          <p:nvPr userDrawn="1"/>
        </p:nvCxnSpPr>
        <p:spPr>
          <a:xfrm>
            <a:off x="2314616" y="2139702"/>
            <a:ext cx="13838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4E7AAF50-34AA-CB41-AA1F-9CB43E9B7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11562" y="2139702"/>
            <a:ext cx="0" cy="16687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D12B5D-1F4B-B945-950A-5B947A035944}"/>
              </a:ext>
            </a:extLst>
          </p:cNvPr>
          <p:cNvSpPr/>
          <p:nvPr userDrawn="1"/>
        </p:nvSpPr>
        <p:spPr>
          <a:xfrm flipH="1">
            <a:off x="2283655" y="2275840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FFB121-E42D-1B47-A262-AA477EC8DBD9}"/>
              </a:ext>
            </a:extLst>
          </p:cNvPr>
          <p:cNvSpPr/>
          <p:nvPr userDrawn="1"/>
        </p:nvSpPr>
        <p:spPr>
          <a:xfrm flipH="1">
            <a:off x="2283655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6B8C7CF-28FD-594C-8B85-5331B9166660}"/>
              </a:ext>
            </a:extLst>
          </p:cNvPr>
          <p:cNvSpPr/>
          <p:nvPr userDrawn="1"/>
        </p:nvSpPr>
        <p:spPr>
          <a:xfrm flipH="1">
            <a:off x="2432880" y="2126615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8B4BC8F6-892C-AA40-A3DF-476376F5A6CE}"/>
              </a:ext>
            </a:extLst>
          </p:cNvPr>
          <p:cNvCxnSpPr>
            <a:cxnSpLocks/>
          </p:cNvCxnSpPr>
          <p:nvPr userDrawn="1"/>
        </p:nvCxnSpPr>
        <p:spPr>
          <a:xfrm>
            <a:off x="1327424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CBAE019-6820-6841-80DC-40D250A739DF}"/>
              </a:ext>
            </a:extLst>
          </p:cNvPr>
          <p:cNvCxnSpPr>
            <a:cxnSpLocks/>
          </p:cNvCxnSpPr>
          <p:nvPr userDrawn="1"/>
        </p:nvCxnSpPr>
        <p:spPr>
          <a:xfrm>
            <a:off x="20874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87234DA0-F0F4-EC4C-B92C-773F95A8B490}"/>
              </a:ext>
            </a:extLst>
          </p:cNvPr>
          <p:cNvCxnSpPr>
            <a:cxnSpLocks/>
          </p:cNvCxnSpPr>
          <p:nvPr userDrawn="1"/>
        </p:nvCxnSpPr>
        <p:spPr>
          <a:xfrm>
            <a:off x="2874888" y="3058873"/>
            <a:ext cx="0" cy="13662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3CCCACD-75B2-DD4E-840C-03001A634D76}"/>
              </a:ext>
            </a:extLst>
          </p:cNvPr>
          <p:cNvSpPr/>
          <p:nvPr userDrawn="1"/>
        </p:nvSpPr>
        <p:spPr>
          <a:xfrm flipH="1">
            <a:off x="206423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A4CFA3-DB18-6C49-A01D-18A4CFD7D200}"/>
              </a:ext>
            </a:extLst>
          </p:cNvPr>
          <p:cNvSpPr/>
          <p:nvPr userDrawn="1"/>
        </p:nvSpPr>
        <p:spPr>
          <a:xfrm flipH="1">
            <a:off x="1308583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2954364-D8CB-C142-AF5F-2332B9D3D4CF}"/>
              </a:ext>
            </a:extLst>
          </p:cNvPr>
          <p:cNvSpPr/>
          <p:nvPr userDrawn="1"/>
        </p:nvSpPr>
        <p:spPr>
          <a:xfrm flipH="1">
            <a:off x="2854808" y="3050289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0627EBD-78D1-C940-8653-19F230518C0C}"/>
              </a:ext>
            </a:extLst>
          </p:cNvPr>
          <p:cNvSpPr/>
          <p:nvPr userDrawn="1"/>
        </p:nvSpPr>
        <p:spPr>
          <a:xfrm flipH="1">
            <a:off x="1974235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EC84519-5B68-4C4C-9072-D9C32B30E059}"/>
              </a:ext>
            </a:extLst>
          </p:cNvPr>
          <p:cNvSpPr/>
          <p:nvPr userDrawn="1"/>
        </p:nvSpPr>
        <p:spPr>
          <a:xfrm flipH="1">
            <a:off x="2389697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12DAAF6-6522-C042-BEA9-154BC82E79E1}"/>
              </a:ext>
            </a:extLst>
          </p:cNvPr>
          <p:cNvSpPr/>
          <p:nvPr userDrawn="1"/>
        </p:nvSpPr>
        <p:spPr>
          <a:xfrm flipH="1">
            <a:off x="2777410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CBF3A43-1CED-6845-A80B-B0E391C2E04D}"/>
              </a:ext>
            </a:extLst>
          </p:cNvPr>
          <p:cNvSpPr/>
          <p:nvPr userDrawn="1"/>
        </p:nvSpPr>
        <p:spPr>
          <a:xfrm flipH="1">
            <a:off x="3169113" y="2930494"/>
            <a:ext cx="45719" cy="4571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730F8DE2-EC76-C241-AE60-B84979D8A6F7}"/>
              </a:ext>
            </a:extLst>
          </p:cNvPr>
          <p:cNvCxnSpPr>
            <a:cxnSpLocks/>
          </p:cNvCxnSpPr>
          <p:nvPr userDrawn="1"/>
        </p:nvCxnSpPr>
        <p:spPr>
          <a:xfrm>
            <a:off x="1740533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D20DCBBD-0416-A74A-B674-754C51D540FB}"/>
              </a:ext>
            </a:extLst>
          </p:cNvPr>
          <p:cNvCxnSpPr>
            <a:cxnSpLocks/>
          </p:cNvCxnSpPr>
          <p:nvPr userDrawn="1"/>
        </p:nvCxnSpPr>
        <p:spPr>
          <a:xfrm>
            <a:off x="21271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5674404D-A4A6-AF4A-9218-EC4305935F2E}"/>
              </a:ext>
            </a:extLst>
          </p:cNvPr>
          <p:cNvCxnSpPr>
            <a:cxnSpLocks/>
          </p:cNvCxnSpPr>
          <p:nvPr userDrawn="1"/>
        </p:nvCxnSpPr>
        <p:spPr>
          <a:xfrm>
            <a:off x="2537448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FDDB69C0-41BD-4B4B-8519-76C6E3ADEED8}"/>
              </a:ext>
            </a:extLst>
          </p:cNvPr>
          <p:cNvCxnSpPr>
            <a:cxnSpLocks/>
          </p:cNvCxnSpPr>
          <p:nvPr userDrawn="1"/>
        </p:nvCxnSpPr>
        <p:spPr>
          <a:xfrm>
            <a:off x="2944992" y="2960436"/>
            <a:ext cx="26712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ieck 64">
            <a:extLst>
              <a:ext uri="{FF2B5EF4-FFF2-40B4-BE49-F238E27FC236}">
                <a16:creationId xmlns:a16="http://schemas.microsoft.com/office/drawing/2014/main" id="{9D5D11CF-6EE0-3C41-86FA-8E5F57DAEDE9}"/>
              </a:ext>
            </a:extLst>
          </p:cNvPr>
          <p:cNvSpPr/>
          <p:nvPr userDrawn="1"/>
        </p:nvSpPr>
        <p:spPr>
          <a:xfrm>
            <a:off x="2189191" y="4097247"/>
            <a:ext cx="413369" cy="356353"/>
          </a:xfrm>
          <a:prstGeom prst="triangl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A989C968-AC5C-3646-94AD-967995DD77AD}"/>
              </a:ext>
            </a:extLst>
          </p:cNvPr>
          <p:cNvGrpSpPr/>
          <p:nvPr userDrawn="1"/>
        </p:nvGrpSpPr>
        <p:grpSpPr>
          <a:xfrm>
            <a:off x="2557775" y="3196110"/>
            <a:ext cx="648072" cy="892742"/>
            <a:chOff x="4171496" y="2939911"/>
            <a:chExt cx="1090290" cy="1501913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19880CA2-ED28-704D-B88F-0B4ABB5059A9}"/>
                </a:ext>
              </a:extLst>
            </p:cNvPr>
            <p:cNvCxnSpPr>
              <a:cxnSpLocks/>
              <a:endCxn id="68" idx="3"/>
            </p:cNvCxnSpPr>
            <p:nvPr/>
          </p:nvCxnSpPr>
          <p:spPr>
            <a:xfrm>
              <a:off x="4171496" y="3683234"/>
              <a:ext cx="1090290" cy="7634"/>
            </a:xfrm>
            <a:prstGeom prst="straightConnector1">
              <a:avLst/>
            </a:prstGeom>
            <a:ln w="28575">
              <a:solidFill>
                <a:srgbClr val="617F9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2A70D1B0-35E4-B244-94A8-6F8845A6E583}"/>
                </a:ext>
              </a:extLst>
            </p:cNvPr>
            <p:cNvSpPr/>
            <p:nvPr/>
          </p:nvSpPr>
          <p:spPr>
            <a:xfrm>
              <a:off x="4171496" y="2939911"/>
              <a:ext cx="1090290" cy="150191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8927726-EEDE-064F-9785-CDA1DBEE1E8D}"/>
              </a:ext>
            </a:extLst>
          </p:cNvPr>
          <p:cNvSpPr/>
          <p:nvPr userDrawn="1"/>
        </p:nvSpPr>
        <p:spPr>
          <a:xfrm>
            <a:off x="2087922" y="4008300"/>
            <a:ext cx="622735" cy="6227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Dreieck 69">
            <a:extLst>
              <a:ext uri="{FF2B5EF4-FFF2-40B4-BE49-F238E27FC236}">
                <a16:creationId xmlns:a16="http://schemas.microsoft.com/office/drawing/2014/main" id="{940A5A19-D2C7-7A46-8D65-001EF1CCD1C1}"/>
              </a:ext>
            </a:extLst>
          </p:cNvPr>
          <p:cNvSpPr/>
          <p:nvPr userDrawn="1"/>
        </p:nvSpPr>
        <p:spPr>
          <a:xfrm>
            <a:off x="2205026" y="4107613"/>
            <a:ext cx="405279" cy="349378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770C0B63-9D2A-3941-B387-FD48044A1C1D}"/>
              </a:ext>
            </a:extLst>
          </p:cNvPr>
          <p:cNvSpPr txBox="1"/>
          <p:nvPr userDrawn="1"/>
        </p:nvSpPr>
        <p:spPr>
          <a:xfrm rot="16200000">
            <a:off x="157230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CHECK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B9B1673-A833-8C4D-96CA-5FB55D4752E3}"/>
              </a:ext>
            </a:extLst>
          </p:cNvPr>
          <p:cNvSpPr txBox="1"/>
          <p:nvPr userDrawn="1"/>
        </p:nvSpPr>
        <p:spPr>
          <a:xfrm rot="16200000">
            <a:off x="1982036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WHY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16CA4B2-23D0-BD4A-8D24-1B4828570ED0}"/>
              </a:ext>
            </a:extLst>
          </p:cNvPr>
          <p:cNvSpPr txBox="1"/>
          <p:nvPr userDrawn="1"/>
        </p:nvSpPr>
        <p:spPr>
          <a:xfrm rot="16200000">
            <a:off x="2366784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ACF435C-69CA-B84E-9963-707D8A3E41B5}"/>
              </a:ext>
            </a:extLst>
          </p:cNvPr>
          <p:cNvSpPr txBox="1"/>
          <p:nvPr userDrawn="1"/>
        </p:nvSpPr>
        <p:spPr>
          <a:xfrm rot="16200000">
            <a:off x="2771519" y="2592655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RETRO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A079AC6-6A2D-9F46-AC25-2D17B858870A}"/>
              </a:ext>
            </a:extLst>
          </p:cNvPr>
          <p:cNvSpPr/>
          <p:nvPr userDrawn="1"/>
        </p:nvSpPr>
        <p:spPr>
          <a:xfrm>
            <a:off x="932365" y="2376092"/>
            <a:ext cx="688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Agilität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im Arbeits-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alltag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CAA2158-7C06-C347-8B06-31AAE8EB05BB}"/>
              </a:ext>
            </a:extLst>
          </p:cNvPr>
          <p:cNvSpPr/>
          <p:nvPr userDrawn="1"/>
        </p:nvSpPr>
        <p:spPr>
          <a:xfrm>
            <a:off x="1003384" y="3284470"/>
            <a:ext cx="580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Desing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Thinking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61704E17-CF2A-7F4C-8EEE-1D74A1EC0867}"/>
              </a:ext>
            </a:extLst>
          </p:cNvPr>
          <p:cNvSpPr/>
          <p:nvPr userDrawn="1"/>
        </p:nvSpPr>
        <p:spPr>
          <a:xfrm>
            <a:off x="1765460" y="3212480"/>
            <a:ext cx="611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Business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Model</a:t>
            </a:r>
          </a:p>
          <a:p>
            <a:pPr algn="ctr"/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Canvas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29C1FD9-072C-B441-8A10-E7451C2A1231}"/>
              </a:ext>
            </a:extLst>
          </p:cNvPr>
          <p:cNvSpPr/>
          <p:nvPr userDrawn="1"/>
        </p:nvSpPr>
        <p:spPr>
          <a:xfrm>
            <a:off x="2579502" y="330263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SCRUM</a:t>
            </a: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4E4FB15B-936F-DB45-80CD-0E66CE8CB42F}"/>
              </a:ext>
            </a:extLst>
          </p:cNvPr>
          <p:cNvSpPr/>
          <p:nvPr userDrawn="1"/>
        </p:nvSpPr>
        <p:spPr>
          <a:xfrm>
            <a:off x="2678386" y="4144077"/>
            <a:ext cx="58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Agiles </a:t>
            </a:r>
            <a:b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Manifest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6B5D5B30-838D-B540-B392-000B085292ED}"/>
              </a:ext>
            </a:extLst>
          </p:cNvPr>
          <p:cNvSpPr/>
          <p:nvPr userDrawn="1"/>
        </p:nvSpPr>
        <p:spPr>
          <a:xfrm>
            <a:off x="905643" y="3874678"/>
            <a:ext cx="1298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Agiler </a:t>
            </a:r>
            <a:r>
              <a:rPr lang="de-DE" sz="1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Mindset</a:t>
            </a:r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Mutiges, Neues Denken</a:t>
            </a:r>
          </a:p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Feedback-Fehlerkultur</a:t>
            </a:r>
          </a:p>
          <a:p>
            <a:pPr algn="ctr"/>
            <a:endParaRPr lang="de-DE" sz="1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8F716287-EFF9-694E-A68C-5177B1CFBF36}"/>
              </a:ext>
            </a:extLst>
          </p:cNvPr>
          <p:cNvSpPr/>
          <p:nvPr userDrawn="1"/>
        </p:nvSpPr>
        <p:spPr>
          <a:xfrm>
            <a:off x="2592326" y="3746258"/>
            <a:ext cx="5437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000" dirty="0">
                <a:latin typeface="Arial Narrow" panose="020B0604020202020204" pitchFamily="34" charset="0"/>
                <a:cs typeface="Arial Narrow" panose="020B0604020202020204" pitchFamily="34" charset="0"/>
              </a:rPr>
              <a:t>Kanban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D1094FB6-AF48-1849-99C5-C81104B75F3A}"/>
              </a:ext>
            </a:extLst>
          </p:cNvPr>
          <p:cNvSpPr txBox="1"/>
          <p:nvPr userDrawn="1"/>
        </p:nvSpPr>
        <p:spPr>
          <a:xfrm>
            <a:off x="2551743" y="4501778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© Horst Pütz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1B780027-DC10-A442-ACED-08943A11D567}"/>
              </a:ext>
            </a:extLst>
          </p:cNvPr>
          <p:cNvSpPr/>
          <p:nvPr userDrawn="1"/>
        </p:nvSpPr>
        <p:spPr>
          <a:xfrm>
            <a:off x="1596419" y="1141717"/>
            <a:ext cx="720080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Agile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1DC9B826-5774-B34A-AE4F-718BE8D87E5E}"/>
              </a:ext>
            </a:extLst>
          </p:cNvPr>
          <p:cNvSpPr/>
          <p:nvPr userDrawn="1"/>
        </p:nvSpPr>
        <p:spPr>
          <a:xfrm>
            <a:off x="627203" y="1954736"/>
            <a:ext cx="864607" cy="262384"/>
          </a:xfrm>
          <a:prstGeom prst="roundRect">
            <a:avLst/>
          </a:prstGeom>
          <a:solidFill>
            <a:srgbClr val="D0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Journey</a:t>
            </a:r>
            <a:endParaRPr lang="de-DE" sz="1600" dirty="0"/>
          </a:p>
        </p:txBody>
      </p:sp>
      <p:sp>
        <p:nvSpPr>
          <p:cNvPr id="89" name="Titel 1">
            <a:extLst>
              <a:ext uri="{FF2B5EF4-FFF2-40B4-BE49-F238E27FC236}">
                <a16:creationId xmlns:a16="http://schemas.microsoft.com/office/drawing/2014/main" id="{379089C2-4F51-3E49-8B3C-01D43E64F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7715200" cy="450317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Agiler </a:t>
            </a:r>
            <a:r>
              <a:rPr lang="de-DE" dirty="0" err="1"/>
              <a:t>Mindset</a:t>
            </a:r>
            <a:r>
              <a:rPr lang="de-DE" dirty="0"/>
              <a:t> | </a:t>
            </a:r>
          </a:p>
        </p:txBody>
      </p:sp>
      <p:sp>
        <p:nvSpPr>
          <p:cNvPr id="90" name="Inhaltsplatzhalter 2">
            <a:extLst>
              <a:ext uri="{FF2B5EF4-FFF2-40B4-BE49-F238E27FC236}">
                <a16:creationId xmlns:a16="http://schemas.microsoft.com/office/drawing/2014/main" id="{F5B89DB7-C716-244C-B249-13AFDB2D84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723324"/>
            <a:ext cx="8383960" cy="336258"/>
          </a:xfrm>
        </p:spPr>
        <p:txBody>
          <a:bodyPr>
            <a:noAutofit/>
          </a:bodyPr>
          <a:lstStyle>
            <a:lvl1pPr marL="0" indent="0">
              <a:buFont typeface="Wingdings" pitchFamily="2" charset="2"/>
              <a:buNone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57213" indent="-214313">
              <a:buFont typeface="Wingdings" pitchFamily="2" charset="2"/>
              <a:buChar char="§"/>
              <a:defRPr sz="135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857250" indent="-171450">
              <a:buFont typeface="Symbol" pitchFamily="2" charset="2"/>
              <a:buChar char="-"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>
              <a:defRPr/>
            </a:pPr>
            <a:r>
              <a:rPr lang="de-DE" dirty="0"/>
              <a:t>Mastertextformat bearbeiten</a:t>
            </a:r>
          </a:p>
        </p:txBody>
      </p:sp>
      <p:pic>
        <p:nvPicPr>
          <p:cNvPr id="96" name="Inhaltsplatzhalter 11">
            <a:extLst>
              <a:ext uri="{FF2B5EF4-FFF2-40B4-BE49-F238E27FC236}">
                <a16:creationId xmlns:a16="http://schemas.microsoft.com/office/drawing/2014/main" id="{A85024F7-6118-AD45-9DEC-F3B905B25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8" t="12344" r="9285" b="10229"/>
          <a:stretch/>
        </p:blipFill>
        <p:spPr>
          <a:xfrm>
            <a:off x="6943143" y="2996286"/>
            <a:ext cx="1742739" cy="1742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6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1081" y="106849"/>
            <a:ext cx="7797681" cy="428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9F4046B3-4D82-B34E-8CA4-8E89D0410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07560" y="480059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E1112-050C-404D-8136-53303480EAE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67A88E7-7DC8-5942-9997-D0A438ACB0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© Horst Pütz | </a:t>
            </a:r>
            <a:r>
              <a:rPr lang="de-DE" dirty="0" err="1"/>
              <a:t>SichtWeise</a:t>
            </a:r>
            <a:endParaRPr lang="de-DE" dirty="0"/>
          </a:p>
        </p:txBody>
      </p:sp>
      <p:pic>
        <p:nvPicPr>
          <p:cNvPr id="4" name="Grafik 3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73665189-1B6A-7CA6-2BA6-FAAD847BAD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06849"/>
            <a:ext cx="941214" cy="2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8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92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7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  <p:hf hdr="0" dt="0"/>
  <p:txStyles>
    <p:titleStyle>
      <a:lvl1pPr algn="l" defTabSz="685800" rtl="0" eaLnBrk="1" latinLnBrk="0" hangingPunct="1">
        <a:spcBef>
          <a:spcPct val="0"/>
        </a:spcBef>
        <a:buNone/>
        <a:defRPr sz="3200" b="0" i="0" kern="1200">
          <a:solidFill>
            <a:schemeClr val="tx1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D04516"/>
        </a:buClr>
        <a:buFont typeface="Wingdings" pitchFamily="2" charset="2"/>
        <a:buChar char="ü"/>
        <a:defRPr sz="135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D04516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D04516"/>
        </a:buClr>
        <a:buFont typeface="Symbol" pitchFamily="2" charset="2"/>
        <a:buChar char="-"/>
        <a:defRPr sz="12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2AB8B-1D0E-A742-520D-68CBE88C6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5CF5F737-3E8B-6395-6B2C-EB2E802D45B5}"/>
              </a:ext>
            </a:extLst>
          </p:cNvPr>
          <p:cNvSpPr/>
          <p:nvPr/>
        </p:nvSpPr>
        <p:spPr>
          <a:xfrm>
            <a:off x="8530" y="2427734"/>
            <a:ext cx="9141851" cy="2787774"/>
          </a:xfrm>
          <a:prstGeom prst="rect">
            <a:avLst/>
          </a:prstGeom>
          <a:solidFill>
            <a:srgbClr val="F894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/>
              <a:t>Feedbackgespräch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B33AC2D-98C5-65B8-7528-3ED727D566EA}"/>
              </a:ext>
            </a:extLst>
          </p:cNvPr>
          <p:cNvSpPr/>
          <p:nvPr/>
        </p:nvSpPr>
        <p:spPr>
          <a:xfrm>
            <a:off x="2148" y="1614934"/>
            <a:ext cx="9139701" cy="1512168"/>
          </a:xfrm>
          <a:prstGeom prst="rect">
            <a:avLst/>
          </a:prstGeom>
          <a:solidFill>
            <a:srgbClr val="F894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000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C4EB876-EBC3-F82C-9D8B-32CEA6678892}"/>
              </a:ext>
            </a:extLst>
          </p:cNvPr>
          <p:cNvSpPr/>
          <p:nvPr/>
        </p:nvSpPr>
        <p:spPr>
          <a:xfrm>
            <a:off x="2148" y="-25227"/>
            <a:ext cx="9139701" cy="2360241"/>
          </a:xfrm>
          <a:prstGeom prst="rect">
            <a:avLst/>
          </a:prstGeom>
          <a:solidFill>
            <a:srgbClr val="00CED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00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BAA653-30A9-C3F5-0FDF-ABD0F2C5E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Horst Pütz | SichtWeise | 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794A3F6-BE71-5B33-D0FF-A5B8A3F8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C1A3-6F60-6A41-99DC-067591D8D48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37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ABDACC-5172-F64D-91C0-F1C817C42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Horst Pütz | SichtWeise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828E714-A9B5-1844-BE09-50D499B2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1112-050C-404D-8136-53303480EAE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98E816-FFBF-5A49-8D81-BEEE44D1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Feedback Übung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C4D9C0-88A5-E949-B8E7-2B9F92A96B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56566" y="1170069"/>
            <a:ext cx="3895346" cy="3705936"/>
          </a:xfrm>
        </p:spPr>
        <p:txBody>
          <a:bodyPr/>
          <a:lstStyle/>
          <a:p>
            <a:r>
              <a:rPr lang="de-DE" sz="1200" dirty="0"/>
              <a:t>Feedback ist ein wichtiger Bestandteil für jede Teamarbeit,</a:t>
            </a:r>
          </a:p>
          <a:p>
            <a:pPr lvl="1"/>
            <a:r>
              <a:rPr lang="de-DE" sz="1200" dirty="0"/>
              <a:t>um ergebnisoffen nach der besten Lösung zu suchen</a:t>
            </a:r>
            <a:endParaRPr lang="en-US" sz="1200" dirty="0"/>
          </a:p>
          <a:p>
            <a:pPr lvl="1"/>
            <a:r>
              <a:rPr lang="de-DE" sz="1200" dirty="0"/>
              <a:t>um unterschiedliche Lösungsansätze gemeinsam beleuchten und bewerten zu können</a:t>
            </a:r>
            <a:endParaRPr lang="en-US" sz="1200" dirty="0"/>
          </a:p>
          <a:p>
            <a:pPr lvl="1"/>
            <a:r>
              <a:rPr lang="de-DE" sz="1200" dirty="0"/>
              <a:t>um konfliktbeladene Themen im Team konstruktiv zu bearbeiten</a:t>
            </a:r>
          </a:p>
          <a:p>
            <a:pPr marL="342900" lvl="1" indent="0">
              <a:buNone/>
            </a:pPr>
            <a:endParaRPr lang="de-DE" sz="1200" dirty="0"/>
          </a:p>
          <a:p>
            <a:r>
              <a:rPr lang="de-DE" sz="1200" dirty="0"/>
              <a:t>Feedback ermöglicht über Hierarchiegrenzen hinweg konfliktbeladene Standpunkte zu vertreten, ohne Menschen zu verletzen oder Repressionen zu erleiden.</a:t>
            </a:r>
          </a:p>
          <a:p>
            <a:r>
              <a:rPr lang="de-DE" sz="1200" dirty="0"/>
              <a:t>Ausgewählte Empfehlungen: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 dirty="0"/>
              <a:t>Sei offen und ehrlich, respektvoll und wertschätzend und mache die Tür auf, dass es auch anders sein kann.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 dirty="0"/>
              <a:t>Gib Feedback nur wenn du die Erlaubnis hast.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200" dirty="0"/>
              <a:t>Es ist für beide eine herausfordernde Situation, die durch eine empathische Konfliktlösung beiden Personen Energie geben kann.</a:t>
            </a:r>
          </a:p>
          <a:p>
            <a:endParaRPr lang="de-DE" sz="1800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B94BDA0-27FB-7442-BCD7-B93DEB139A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8097" y="733204"/>
            <a:ext cx="8383587" cy="3349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Ein Feedback ist ein Geschenk, das Dir viele Chancen eröffnen kann.</a:t>
            </a:r>
            <a:endParaRPr lang="en-US" dirty="0"/>
          </a:p>
          <a:p>
            <a:endParaRPr lang="de-DE" dirty="0"/>
          </a:p>
        </p:txBody>
      </p:sp>
      <p:pic>
        <p:nvPicPr>
          <p:cNvPr id="8" name="Bild 5" descr="Workplace_Plenum.jpg">
            <a:extLst>
              <a:ext uri="{FF2B5EF4-FFF2-40B4-BE49-F238E27FC236}">
                <a16:creationId xmlns:a16="http://schemas.microsoft.com/office/drawing/2014/main" id="{53A4AA24-5137-C041-BCD0-142577EACA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 r="26328"/>
          <a:stretch/>
        </p:blipFill>
        <p:spPr>
          <a:xfrm>
            <a:off x="539750" y="1170069"/>
            <a:ext cx="3819656" cy="363053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883A1E4-A920-8647-89E1-610A5211B9AE}"/>
              </a:ext>
            </a:extLst>
          </p:cNvPr>
          <p:cNvSpPr txBox="1"/>
          <p:nvPr/>
        </p:nvSpPr>
        <p:spPr>
          <a:xfrm>
            <a:off x="2665941" y="4314380"/>
            <a:ext cx="1620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b="1" dirty="0">
                <a:solidFill>
                  <a:schemeClr val="bg1"/>
                </a:solidFill>
                <a:latin typeface="Arial Narrow"/>
                <a:cs typeface="Arial Narrow"/>
              </a:rPr>
              <a:t>Bildquelle: pixabay.com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7D54A9C-6E17-6250-123A-D49F787ED0DA}"/>
              </a:ext>
            </a:extLst>
          </p:cNvPr>
          <p:cNvSpPr txBox="1"/>
          <p:nvPr/>
        </p:nvSpPr>
        <p:spPr>
          <a:xfrm>
            <a:off x="2987824" y="8601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455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3" t="30969" r="15645"/>
          <a:stretch/>
        </p:blipFill>
        <p:spPr>
          <a:xfrm>
            <a:off x="5292080" y="794609"/>
            <a:ext cx="1584175" cy="1046572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FC1A3-6F60-6A41-99DC-067591D8D482}" type="slidenum">
              <a:rPr lang="de-DE" smtClean="0"/>
              <a:t>3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Feedbackgespräch ...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3"/>
          </p:nvPr>
        </p:nvSpPr>
        <p:spPr>
          <a:xfrm>
            <a:off x="471993" y="2230968"/>
            <a:ext cx="6865872" cy="379613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sz="1400" dirty="0"/>
              <a:t>Trete dem Feedbacknehmer mit Wertschätzung und Respekt gegenüber.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Das Feedback sollte partnerschaftlich und einfühlsam erfolgen.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Verwende nur Ich-Botschaften, um auszudrücken, was Du gefühlt oder wahrgenommen hast.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Sei in Deinen Äußerungen ehrlich.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Gebe das Feedback zeitnah.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Gebe ein lösungsorientiertes, konstruktives Feedback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Sei in den Beschreibungen konkret, verallgemeinere nicht und veranschauliche mit konkreten Beispielen.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Gehe immer davon aus, dass Du Dich auch irren kannst.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Achte auf die Reaktionen des Feedbacknehmers.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Spreche nicht zu viel auf einmal, mache auch Pausen und höre gut zu.</a:t>
            </a:r>
          </a:p>
        </p:txBody>
      </p:sp>
      <p:sp>
        <p:nvSpPr>
          <p:cNvPr id="8" name="Textfeld 7"/>
          <p:cNvSpPr txBox="1"/>
          <p:nvPr/>
        </p:nvSpPr>
        <p:spPr>
          <a:xfrm flipV="1">
            <a:off x="3471424" y="1851670"/>
            <a:ext cx="828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b="1" dirty="0">
                <a:solidFill>
                  <a:schemeClr val="bg1"/>
                </a:solidFill>
                <a:latin typeface="Arial Narrow"/>
                <a:cs typeface="Arial Narrow"/>
              </a:rPr>
              <a:t>Bildquelle: pixabay.com</a:t>
            </a:r>
          </a:p>
        </p:txBody>
      </p:sp>
      <p:pic>
        <p:nvPicPr>
          <p:cNvPr id="3" name="Grafik 2" descr="Fragezeichen mit einfarbiger Füllung">
            <a:extLst>
              <a:ext uri="{FF2B5EF4-FFF2-40B4-BE49-F238E27FC236}">
                <a16:creationId xmlns:a16="http://schemas.microsoft.com/office/drawing/2014/main" id="{C726ECCB-248E-4A15-955E-3084A002A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8671" y="1316568"/>
            <a:ext cx="914400" cy="914400"/>
          </a:xfrm>
          <a:prstGeom prst="rect">
            <a:avLst/>
          </a:prstGeom>
        </p:spPr>
      </p:pic>
      <p:pic>
        <p:nvPicPr>
          <p:cNvPr id="6" name="Grafik 5" descr="Fragezeichen mit einfarbiger Füllung">
            <a:extLst>
              <a:ext uri="{FF2B5EF4-FFF2-40B4-BE49-F238E27FC236}">
                <a16:creationId xmlns:a16="http://schemas.microsoft.com/office/drawing/2014/main" id="{D164F670-8428-A0EB-C134-A64B173BFC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85539" y="1316568"/>
            <a:ext cx="914400" cy="9144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9C96C2E-EC52-8BC6-D56B-59FFFAA3E6F0}"/>
              </a:ext>
            </a:extLst>
          </p:cNvPr>
          <p:cNvSpPr txBox="1"/>
          <p:nvPr/>
        </p:nvSpPr>
        <p:spPr>
          <a:xfrm>
            <a:off x="4285325" y="1841181"/>
            <a:ext cx="383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>
                <a:solidFill>
                  <a:srgbClr val="B14424"/>
                </a:solidFill>
              </a:rPr>
              <a:t>Es könnte vielleicht auch anders sein ...</a:t>
            </a:r>
            <a:endParaRPr lang="de-DE" dirty="0">
              <a:solidFill>
                <a:srgbClr val="B14424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8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13F2C0-BACE-9122-C6FF-F11861DC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Horst Pütz | SichtWeise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BD70A1-B311-6D39-ECDE-0DA79B8C3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1112-050C-404D-8136-53303480EAE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05878E7-42F3-52BD-D639-6F2B5D9F7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Feedbackgespräch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05C1A16-DC25-2CED-D071-E5AF641F1C1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/>
              <a:t>Vorbereitung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F90189C-45F8-5F31-A4E6-F3F799732DD7}"/>
              </a:ext>
            </a:extLst>
          </p:cNvPr>
          <p:cNvGrpSpPr/>
          <p:nvPr/>
        </p:nvGrpSpPr>
        <p:grpSpPr>
          <a:xfrm>
            <a:off x="628650" y="1203598"/>
            <a:ext cx="7759700" cy="3456384"/>
            <a:chOff x="628650" y="1203598"/>
            <a:chExt cx="5599534" cy="3456384"/>
          </a:xfrm>
        </p:grpSpPr>
        <p:sp>
          <p:nvSpPr>
            <p:cNvPr id="2" name="Abgerundetes Rechteck 1">
              <a:extLst>
                <a:ext uri="{FF2B5EF4-FFF2-40B4-BE49-F238E27FC236}">
                  <a16:creationId xmlns:a16="http://schemas.microsoft.com/office/drawing/2014/main" id="{D3F274EC-2EED-DF7E-5258-11C5D39455AB}"/>
                </a:ext>
              </a:extLst>
            </p:cNvPr>
            <p:cNvSpPr/>
            <p:nvPr/>
          </p:nvSpPr>
          <p:spPr>
            <a:xfrm>
              <a:off x="628650" y="1203598"/>
              <a:ext cx="5599534" cy="3456384"/>
            </a:xfrm>
            <a:prstGeom prst="roundRect">
              <a:avLst>
                <a:gd name="adj" fmla="val 6180"/>
              </a:avLst>
            </a:prstGeom>
            <a:noFill/>
            <a:ln>
              <a:solidFill>
                <a:srgbClr val="00CED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1B1BEA15-CD5E-D541-60F1-CE6650F72459}"/>
                </a:ext>
              </a:extLst>
            </p:cNvPr>
            <p:cNvSpPr txBox="1"/>
            <p:nvPr/>
          </p:nvSpPr>
          <p:spPr>
            <a:xfrm>
              <a:off x="720382" y="1373515"/>
              <a:ext cx="26789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1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Neutrale, sachliche Beschreibung des Auslösers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D8643B24-BF01-CDDD-259A-C3B2B89DD390}"/>
                </a:ext>
              </a:extLst>
            </p:cNvPr>
            <p:cNvSpPr txBox="1"/>
            <p:nvPr/>
          </p:nvSpPr>
          <p:spPr>
            <a:xfrm>
              <a:off x="4156106" y="1373515"/>
              <a:ext cx="9348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1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Meine Gefühle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CFA208F9-0F72-C936-A942-5E2591ECD148}"/>
                </a:ext>
              </a:extLst>
            </p:cNvPr>
            <p:cNvSpPr txBox="1"/>
            <p:nvPr/>
          </p:nvSpPr>
          <p:spPr>
            <a:xfrm>
              <a:off x="1259632" y="2972418"/>
              <a:ext cx="1140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1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Meine Bedürfnisse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85FB3804-1596-3D31-E348-199D7B9E1AF1}"/>
                </a:ext>
              </a:extLst>
            </p:cNvPr>
            <p:cNvSpPr txBox="1"/>
            <p:nvPr/>
          </p:nvSpPr>
          <p:spPr>
            <a:xfrm>
              <a:off x="4399337" y="2946240"/>
              <a:ext cx="8579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de-DE" sz="11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Meine Bitten </a:t>
              </a:r>
            </a:p>
          </p:txBody>
        </p:sp>
        <p:cxnSp>
          <p:nvCxnSpPr>
            <p:cNvPr id="13" name="Gerade Verbindung 12">
              <a:extLst>
                <a:ext uri="{FF2B5EF4-FFF2-40B4-BE49-F238E27FC236}">
                  <a16:creationId xmlns:a16="http://schemas.microsoft.com/office/drawing/2014/main" id="{DB86D4A1-C52E-FCCA-13CF-F3F6C9E62434}"/>
                </a:ext>
              </a:extLst>
            </p:cNvPr>
            <p:cNvCxnSpPr>
              <a:stCxn id="2" idx="0"/>
            </p:cNvCxnSpPr>
            <p:nvPr/>
          </p:nvCxnSpPr>
          <p:spPr>
            <a:xfrm>
              <a:off x="3428417" y="1203598"/>
              <a:ext cx="0" cy="3456384"/>
            </a:xfrm>
            <a:prstGeom prst="line">
              <a:avLst/>
            </a:prstGeom>
            <a:ln w="28575">
              <a:solidFill>
                <a:srgbClr val="00CE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465D4328-76E2-014B-1879-4C20439628AC}"/>
                </a:ext>
              </a:extLst>
            </p:cNvPr>
            <p:cNvCxnSpPr>
              <a:cxnSpLocks/>
              <a:stCxn id="2" idx="1"/>
              <a:endCxn id="2" idx="3"/>
            </p:cNvCxnSpPr>
            <p:nvPr/>
          </p:nvCxnSpPr>
          <p:spPr>
            <a:xfrm>
              <a:off x="628650" y="2931790"/>
              <a:ext cx="5599534" cy="0"/>
            </a:xfrm>
            <a:prstGeom prst="line">
              <a:avLst/>
            </a:prstGeom>
            <a:ln w="28575">
              <a:solidFill>
                <a:srgbClr val="00CE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83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28EBE-3670-8B1C-D269-23FC172F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A6D155-A0B1-417B-3958-F412AECF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Horst Pütz | SichtWeise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54177D-0E68-4D00-30EC-9952D2E83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1112-050C-404D-8136-53303480EAE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D1026C2-7E0A-3F34-CE8D-DB8F679C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Feedbackgespräch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1C53437-8C8C-7392-07C0-E74319AF4AE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/>
              <a:t>Was habe ich erlebt?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45F94198-3C3D-2DB1-2451-930D0D2C16B4}"/>
              </a:ext>
            </a:extLst>
          </p:cNvPr>
          <p:cNvGrpSpPr/>
          <p:nvPr/>
        </p:nvGrpSpPr>
        <p:grpSpPr>
          <a:xfrm>
            <a:off x="628650" y="1203598"/>
            <a:ext cx="7759700" cy="3456384"/>
            <a:chOff x="628650" y="1203598"/>
            <a:chExt cx="5599534" cy="3456384"/>
          </a:xfrm>
        </p:grpSpPr>
        <p:sp>
          <p:nvSpPr>
            <p:cNvPr id="2" name="Abgerundetes Rechteck 1">
              <a:extLst>
                <a:ext uri="{FF2B5EF4-FFF2-40B4-BE49-F238E27FC236}">
                  <a16:creationId xmlns:a16="http://schemas.microsoft.com/office/drawing/2014/main" id="{BFA112A0-1EEE-B599-7FAE-1EDA54871562}"/>
                </a:ext>
              </a:extLst>
            </p:cNvPr>
            <p:cNvSpPr/>
            <p:nvPr/>
          </p:nvSpPr>
          <p:spPr>
            <a:xfrm>
              <a:off x="628650" y="1203598"/>
              <a:ext cx="5599534" cy="3456384"/>
            </a:xfrm>
            <a:prstGeom prst="roundRect">
              <a:avLst>
                <a:gd name="adj" fmla="val 6180"/>
              </a:avLst>
            </a:prstGeom>
            <a:noFill/>
            <a:ln>
              <a:solidFill>
                <a:srgbClr val="00CED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>
              <a:extLst>
                <a:ext uri="{FF2B5EF4-FFF2-40B4-BE49-F238E27FC236}">
                  <a16:creationId xmlns:a16="http://schemas.microsoft.com/office/drawing/2014/main" id="{4630576A-62D2-811F-A700-062AC59A6B0C}"/>
                </a:ext>
              </a:extLst>
            </p:cNvPr>
            <p:cNvCxnSpPr>
              <a:stCxn id="2" idx="0"/>
            </p:cNvCxnSpPr>
            <p:nvPr/>
          </p:nvCxnSpPr>
          <p:spPr>
            <a:xfrm>
              <a:off x="3428417" y="1203598"/>
              <a:ext cx="0" cy="3456384"/>
            </a:xfrm>
            <a:prstGeom prst="line">
              <a:avLst/>
            </a:prstGeom>
            <a:ln w="28575">
              <a:solidFill>
                <a:srgbClr val="00CE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E69CAD96-8A5B-73A7-9502-4DF7AEB9AAFF}"/>
                </a:ext>
              </a:extLst>
            </p:cNvPr>
            <p:cNvCxnSpPr>
              <a:cxnSpLocks/>
              <a:stCxn id="2" idx="1"/>
              <a:endCxn id="2" idx="3"/>
            </p:cNvCxnSpPr>
            <p:nvPr/>
          </p:nvCxnSpPr>
          <p:spPr>
            <a:xfrm>
              <a:off x="628650" y="2931790"/>
              <a:ext cx="5599534" cy="0"/>
            </a:xfrm>
            <a:prstGeom prst="line">
              <a:avLst/>
            </a:prstGeom>
            <a:ln w="28575">
              <a:solidFill>
                <a:srgbClr val="00CE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9610A37D-D546-8613-F633-E08F6457BC21}"/>
              </a:ext>
            </a:extLst>
          </p:cNvPr>
          <p:cNvSpPr txBox="1"/>
          <p:nvPr/>
        </p:nvSpPr>
        <p:spPr>
          <a:xfrm>
            <a:off x="1979712" y="506174"/>
            <a:ext cx="1412566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0" dirty="0">
                <a:solidFill>
                  <a:schemeClr val="bg1">
                    <a:lumMod val="8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+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D5AAF55-4381-1380-D757-3BC210657AF0}"/>
              </a:ext>
            </a:extLst>
          </p:cNvPr>
          <p:cNvSpPr txBox="1"/>
          <p:nvPr/>
        </p:nvSpPr>
        <p:spPr>
          <a:xfrm>
            <a:off x="5865227" y="205979"/>
            <a:ext cx="88517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0000" dirty="0">
                <a:solidFill>
                  <a:schemeClr val="bg1">
                    <a:lumMod val="8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</a:p>
        </p:txBody>
      </p:sp>
      <p:pic>
        <p:nvPicPr>
          <p:cNvPr id="16" name="Grafik 15" descr="Hilfe mit einfarbiger Füllung">
            <a:extLst>
              <a:ext uri="{FF2B5EF4-FFF2-40B4-BE49-F238E27FC236}">
                <a16:creationId xmlns:a16="http://schemas.microsoft.com/office/drawing/2014/main" id="{F02ED159-027C-1FBA-9D55-8C703AB2A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98503" y="2859782"/>
            <a:ext cx="914400" cy="914400"/>
          </a:xfrm>
          <a:prstGeom prst="rect">
            <a:avLst/>
          </a:prstGeom>
        </p:spPr>
      </p:pic>
      <p:pic>
        <p:nvPicPr>
          <p:cNvPr id="19" name="Grafik 18" descr="Gedanken mit einfarbiger Füllung">
            <a:extLst>
              <a:ext uri="{FF2B5EF4-FFF2-40B4-BE49-F238E27FC236}">
                <a16:creationId xmlns:a16="http://schemas.microsoft.com/office/drawing/2014/main" id="{7B9A3D19-DDFE-885B-49B7-50DB3F235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3186" y="29399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3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rial Narrow" panose="020B0604020202020204" pitchFamily="34" charset="0"/>
            <a:cs typeface="Arial Narrow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M_Modul_1_München" id="{AD44DFAD-F69D-4342-9B5C-0B7AA91A5950}" vid="{779A39A1-CA79-D045-9AAC-3E0EDDCFFBA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Larissa</Template>
  <TotalTime>0</TotalTime>
  <Words>285</Words>
  <Application>Microsoft Macintosh PowerPoint</Application>
  <PresentationFormat>Bildschirmpräsentation (16:9)</PresentationFormat>
  <Paragraphs>47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Symbol</vt:lpstr>
      <vt:lpstr>Wingdings</vt:lpstr>
      <vt:lpstr>Larissa</vt:lpstr>
      <vt:lpstr>PowerPoint-Präsentation</vt:lpstr>
      <vt:lpstr>Feedback Übung</vt:lpstr>
      <vt:lpstr>Feedbackgespräch ...</vt:lpstr>
      <vt:lpstr>Feedbackgespräch</vt:lpstr>
      <vt:lpstr>Feedbackgespräch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Agiler Mindsetter</dc:title>
  <dc:creator>Horst  Pütz</dc:creator>
  <cp:lastModifiedBy>Horst  Pütz</cp:lastModifiedBy>
  <cp:revision>475</cp:revision>
  <cp:lastPrinted>2025-09-03T15:38:25Z</cp:lastPrinted>
  <dcterms:created xsi:type="dcterms:W3CDTF">2019-01-09T06:55:41Z</dcterms:created>
  <dcterms:modified xsi:type="dcterms:W3CDTF">2025-09-03T15:50:24Z</dcterms:modified>
</cp:coreProperties>
</file>